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4.xml" ContentType="application/vnd.openxmlformats-officedocument.themeOverr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chart1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40"/>
  </p:notesMasterIdLst>
  <p:handoutMasterIdLst>
    <p:handoutMasterId r:id="rId41"/>
  </p:handoutMasterIdLst>
  <p:sldIdLst>
    <p:sldId id="303" r:id="rId2"/>
    <p:sldId id="270" r:id="rId3"/>
    <p:sldId id="403" r:id="rId4"/>
    <p:sldId id="395" r:id="rId5"/>
    <p:sldId id="396" r:id="rId6"/>
    <p:sldId id="397" r:id="rId7"/>
    <p:sldId id="398" r:id="rId8"/>
    <p:sldId id="399" r:id="rId9"/>
    <p:sldId id="400" r:id="rId10"/>
    <p:sldId id="401" r:id="rId11"/>
    <p:sldId id="402" r:id="rId12"/>
    <p:sldId id="383" r:id="rId13"/>
    <p:sldId id="384" r:id="rId14"/>
    <p:sldId id="410" r:id="rId15"/>
    <p:sldId id="404" r:id="rId16"/>
    <p:sldId id="409" r:id="rId17"/>
    <p:sldId id="316" r:id="rId18"/>
    <p:sldId id="314" r:id="rId19"/>
    <p:sldId id="387" r:id="rId20"/>
    <p:sldId id="385" r:id="rId21"/>
    <p:sldId id="388" r:id="rId22"/>
    <p:sldId id="389" r:id="rId23"/>
    <p:sldId id="390" r:id="rId24"/>
    <p:sldId id="391" r:id="rId25"/>
    <p:sldId id="392" r:id="rId26"/>
    <p:sldId id="411" r:id="rId27"/>
    <p:sldId id="412" r:id="rId28"/>
    <p:sldId id="414" r:id="rId29"/>
    <p:sldId id="416" r:id="rId30"/>
    <p:sldId id="269" r:id="rId31"/>
    <p:sldId id="415" r:id="rId32"/>
    <p:sldId id="413" r:id="rId33"/>
    <p:sldId id="386" r:id="rId34"/>
    <p:sldId id="406" r:id="rId35"/>
    <p:sldId id="407" r:id="rId36"/>
    <p:sldId id="408" r:id="rId37"/>
    <p:sldId id="394" r:id="rId38"/>
    <p:sldId id="417" r:id="rId39"/>
  </p:sldIdLst>
  <p:sldSz cx="9144000" cy="6858000" type="screen4x3"/>
  <p:notesSz cx="6796088" cy="9929813"/>
  <p:defaultTex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iba Koņečnija" initials="BK" lastIdx="1" clrIdx="0">
    <p:extLst>
      <p:ext uri="{19B8F6BF-5375-455C-9EA6-DF929625EA0E}">
        <p15:presenceInfo xmlns:p15="http://schemas.microsoft.com/office/powerpoint/2012/main" userId="S-1-5-21-1078081533-1682526488-1202660629-82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8A78"/>
    <a:srgbClr val="32D12F"/>
    <a:srgbClr val="D0C2A7"/>
    <a:srgbClr val="856855"/>
    <a:srgbClr val="DCA03F"/>
    <a:srgbClr val="B87595"/>
    <a:srgbClr val="1E4D67"/>
    <a:srgbClr val="34D4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Vidējs stils 2 - izcēlum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1398" autoAdjust="0"/>
  </p:normalViewPr>
  <p:slideViewPr>
    <p:cSldViewPr snapToGrid="0" snapToObjects="1">
      <p:cViewPr varScale="1">
        <p:scale>
          <a:sx n="67" d="100"/>
          <a:sy n="67" d="100"/>
        </p:scale>
        <p:origin x="1260" y="4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110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ilamiks\Documents\ZM%20no%20majam%2017032020\PAMATNOSTADNES\jaunie%20zinojumi\SAEIMA\K_I%2008_indikatoru_parskats_%20apriilis_2021%20maijs.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oleObject" Target="file:///C:\Users\silamiks\Documents\ZM%20no%20majam%2017032020\PREZENTACIJAS\1_pielikums_grafiki%20Meza%20nozare%20NS.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3" Type="http://schemas.openxmlformats.org/officeDocument/2006/relationships/oleObject" Target="file:///C:\Users\silamiks\Documents\ZM%20no%20majam%2017032020\PAMATNOSTADNES\jaunie%20zinojumi\SAEIMA\K_I%2008_indikatoru_parskats_%20apriilis_2021%20maijs.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3.xlsx"/></Relationships>
</file>

<file path=ppt/charts/_rels/chart8.xml.rels><?xml version="1.0" encoding="UTF-8" standalone="yes"?>
<Relationships xmlns="http://schemas.openxmlformats.org/package/2006/relationships"><Relationship Id="rId3" Type="http://schemas.openxmlformats.org/officeDocument/2006/relationships/oleObject" Target="file:///C:\Users\silamiks\Documents\ZM%20no%20majam%2017032020\PAMATNOSTADNES\jaunie%20zinojumi\SAEIMA\K_I%2008_indikatoru_parskats_%20apriilis_2021%20maijs.xlsx"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1" Type="http://schemas.openxmlformats.org/officeDocument/2006/relationships/oleObject" Target="file:///C:\Users\silamiks\Documents\ZM%20no%20majam%2017032020\PAMATNOSTADNES\jaunie%20zinojumi\SAEIMA\K_I%2008_indikatoru_parskats_%20apriilis_2021%20maij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lgn="ctr" rtl="0">
              <a:defRPr/>
            </a:pPr>
            <a:r>
              <a:rPr lang="lv-LV" dirty="0"/>
              <a:t>Meža platība pēc īpašuma formas</a:t>
            </a:r>
          </a:p>
          <a:p>
            <a:pPr algn="ctr" rtl="0">
              <a:defRPr/>
            </a:pPr>
            <a:r>
              <a:rPr lang="lv-LV" dirty="0"/>
              <a:t>(Datu avots: Meža fonds, aprēķins pēc MSI datiem)</a:t>
            </a:r>
          </a:p>
        </c:rich>
      </c:tx>
      <c:layout>
        <c:manualLayout>
          <c:xMode val="edge"/>
          <c:yMode val="edge"/>
          <c:x val="0.17680046927249918"/>
          <c:y val="3.5312252635087284E-2"/>
        </c:manualLayout>
      </c:layout>
      <c:overlay val="0"/>
    </c:title>
    <c:autoTitleDeleted val="0"/>
    <c:plotArea>
      <c:layout>
        <c:manualLayout>
          <c:layoutTarget val="inner"/>
          <c:xMode val="edge"/>
          <c:yMode val="edge"/>
          <c:x val="0.1715579615048119"/>
          <c:y val="0.26432998957322662"/>
          <c:w val="0.73955314960629859"/>
          <c:h val="0.48370510193075661"/>
        </c:manualLayout>
      </c:layout>
      <c:barChart>
        <c:barDir val="col"/>
        <c:grouping val="stacked"/>
        <c:varyColors val="0"/>
        <c:ser>
          <c:idx val="1"/>
          <c:order val="0"/>
          <c:tx>
            <c:strRef>
              <c:f>'1.1.1'!$E$3</c:f>
              <c:strCache>
                <c:ptCount val="1"/>
                <c:pt idx="0">
                  <c:v>Valsts meži</c:v>
                </c:pt>
              </c:strCache>
            </c:strRef>
          </c:tx>
          <c:spPr>
            <a:solidFill>
              <a:schemeClr val="accent3">
                <a:lumMod val="75000"/>
              </a:schemeClr>
            </a:solidFill>
          </c:spPr>
          <c:invertIfNegative val="0"/>
          <c:dLbls>
            <c:delete val="1"/>
          </c:dLbls>
          <c:cat>
            <c:numRef>
              <c:f>'1.1.1'!$A$4:$A$14</c:f>
              <c:numCache>
                <c:formatCode>General</c:formatCode>
                <c:ptCount val="11"/>
                <c:pt idx="0">
                  <c:v>1923</c:v>
                </c:pt>
                <c:pt idx="1">
                  <c:v>1935</c:v>
                </c:pt>
                <c:pt idx="2">
                  <c:v>1949</c:v>
                </c:pt>
                <c:pt idx="3">
                  <c:v>1961</c:v>
                </c:pt>
                <c:pt idx="4">
                  <c:v>1973</c:v>
                </c:pt>
                <c:pt idx="5">
                  <c:v>1983</c:v>
                </c:pt>
                <c:pt idx="6">
                  <c:v>1990</c:v>
                </c:pt>
                <c:pt idx="7">
                  <c:v>2000</c:v>
                </c:pt>
                <c:pt idx="8">
                  <c:v>2009</c:v>
                </c:pt>
                <c:pt idx="9">
                  <c:v>2014</c:v>
                </c:pt>
                <c:pt idx="10">
                  <c:v>2019</c:v>
                </c:pt>
              </c:numCache>
            </c:numRef>
          </c:cat>
          <c:val>
            <c:numRef>
              <c:f>'1.1.1'!$E$4:$E$14</c:f>
              <c:numCache>
                <c:formatCode>General</c:formatCode>
                <c:ptCount val="11"/>
                <c:pt idx="0">
                  <c:v>1546</c:v>
                </c:pt>
                <c:pt idx="1">
                  <c:v>1390</c:v>
                </c:pt>
                <c:pt idx="2">
                  <c:v>1477</c:v>
                </c:pt>
                <c:pt idx="3">
                  <c:v>1766</c:v>
                </c:pt>
                <c:pt idx="4">
                  <c:v>1813</c:v>
                </c:pt>
                <c:pt idx="5">
                  <c:v>1889</c:v>
                </c:pt>
                <c:pt idx="6">
                  <c:v>1641</c:v>
                </c:pt>
                <c:pt idx="7">
                  <c:v>1513</c:v>
                </c:pt>
                <c:pt idx="8">
                  <c:v>1530</c:v>
                </c:pt>
                <c:pt idx="9">
                  <c:v>1531</c:v>
                </c:pt>
                <c:pt idx="10">
                  <c:v>1519</c:v>
                </c:pt>
              </c:numCache>
            </c:numRef>
          </c:val>
          <c:extLst>
            <c:ext xmlns:c16="http://schemas.microsoft.com/office/drawing/2014/chart" uri="{C3380CC4-5D6E-409C-BE32-E72D297353CC}">
              <c16:uniqueId val="{00000000-6B35-4D56-89D7-62864EE4BDDE}"/>
            </c:ext>
          </c:extLst>
        </c:ser>
        <c:ser>
          <c:idx val="0"/>
          <c:order val="1"/>
          <c:tx>
            <c:strRef>
              <c:f>'1.1.1'!$C$3</c:f>
              <c:strCache>
                <c:ptCount val="1"/>
                <c:pt idx="0">
                  <c:v>Kolhozu un padomju saimniecību meži</c:v>
                </c:pt>
              </c:strCache>
            </c:strRef>
          </c:tx>
          <c:spPr>
            <a:solidFill>
              <a:schemeClr val="accent3">
                <a:lumMod val="60000"/>
                <a:lumOff val="40000"/>
              </a:schemeClr>
            </a:solidFill>
          </c:spPr>
          <c:invertIfNegative val="0"/>
          <c:dLbls>
            <c:delete val="1"/>
          </c:dLbls>
          <c:cat>
            <c:numRef>
              <c:f>'1.1.1'!$A$4:$A$14</c:f>
              <c:numCache>
                <c:formatCode>General</c:formatCode>
                <c:ptCount val="11"/>
                <c:pt idx="0">
                  <c:v>1923</c:v>
                </c:pt>
                <c:pt idx="1">
                  <c:v>1935</c:v>
                </c:pt>
                <c:pt idx="2">
                  <c:v>1949</c:v>
                </c:pt>
                <c:pt idx="3">
                  <c:v>1961</c:v>
                </c:pt>
                <c:pt idx="4">
                  <c:v>1973</c:v>
                </c:pt>
                <c:pt idx="5">
                  <c:v>1983</c:v>
                </c:pt>
                <c:pt idx="6">
                  <c:v>1990</c:v>
                </c:pt>
                <c:pt idx="7">
                  <c:v>2000</c:v>
                </c:pt>
                <c:pt idx="8">
                  <c:v>2009</c:v>
                </c:pt>
                <c:pt idx="9">
                  <c:v>2014</c:v>
                </c:pt>
                <c:pt idx="10">
                  <c:v>2019</c:v>
                </c:pt>
              </c:numCache>
            </c:numRef>
          </c:cat>
          <c:val>
            <c:numRef>
              <c:f>'1.1.1'!$C$4:$C$14</c:f>
              <c:numCache>
                <c:formatCode>General</c:formatCode>
                <c:ptCount val="11"/>
                <c:pt idx="3">
                  <c:v>673</c:v>
                </c:pt>
                <c:pt idx="4">
                  <c:v>765</c:v>
                </c:pt>
                <c:pt idx="5">
                  <c:v>893</c:v>
                </c:pt>
                <c:pt idx="6">
                  <c:v>1078.82</c:v>
                </c:pt>
              </c:numCache>
            </c:numRef>
          </c:val>
          <c:extLst>
            <c:ext xmlns:c16="http://schemas.microsoft.com/office/drawing/2014/chart" uri="{C3380CC4-5D6E-409C-BE32-E72D297353CC}">
              <c16:uniqueId val="{00000001-6B35-4D56-89D7-62864EE4BDDE}"/>
            </c:ext>
          </c:extLst>
        </c:ser>
        <c:ser>
          <c:idx val="3"/>
          <c:order val="3"/>
          <c:tx>
            <c:strRef>
              <c:f>'1.1.1'!$F$3</c:f>
              <c:strCache>
                <c:ptCount val="1"/>
                <c:pt idx="0">
                  <c:v>Pārējie meži</c:v>
                </c:pt>
              </c:strCache>
            </c:strRef>
          </c:tx>
          <c:spPr>
            <a:solidFill>
              <a:srgbClr val="98BA44"/>
            </a:solidFill>
          </c:spPr>
          <c:invertIfNegative val="0"/>
          <c:dLbls>
            <c:delete val="1"/>
          </c:dLbls>
          <c:cat>
            <c:numRef>
              <c:f>'1.1.1'!$A$4:$A$14</c:f>
              <c:numCache>
                <c:formatCode>General</c:formatCode>
                <c:ptCount val="11"/>
                <c:pt idx="0">
                  <c:v>1923</c:v>
                </c:pt>
                <c:pt idx="1">
                  <c:v>1935</c:v>
                </c:pt>
                <c:pt idx="2">
                  <c:v>1949</c:v>
                </c:pt>
                <c:pt idx="3">
                  <c:v>1961</c:v>
                </c:pt>
                <c:pt idx="4">
                  <c:v>1973</c:v>
                </c:pt>
                <c:pt idx="5">
                  <c:v>1983</c:v>
                </c:pt>
                <c:pt idx="6">
                  <c:v>1990</c:v>
                </c:pt>
                <c:pt idx="7">
                  <c:v>2000</c:v>
                </c:pt>
                <c:pt idx="8">
                  <c:v>2009</c:v>
                </c:pt>
                <c:pt idx="9">
                  <c:v>2014</c:v>
                </c:pt>
                <c:pt idx="10">
                  <c:v>2019</c:v>
                </c:pt>
              </c:numCache>
            </c:numRef>
          </c:cat>
          <c:val>
            <c:numRef>
              <c:f>'1.1.1'!$F$4:$F$14</c:f>
              <c:numCache>
                <c:formatCode>General</c:formatCode>
                <c:ptCount val="11"/>
                <c:pt idx="0">
                  <c:v>234</c:v>
                </c:pt>
                <c:pt idx="1">
                  <c:v>357</c:v>
                </c:pt>
                <c:pt idx="2">
                  <c:v>440</c:v>
                </c:pt>
                <c:pt idx="3">
                  <c:v>0</c:v>
                </c:pt>
                <c:pt idx="4">
                  <c:v>0</c:v>
                </c:pt>
                <c:pt idx="5">
                  <c:v>0</c:v>
                </c:pt>
                <c:pt idx="6">
                  <c:v>100.18000000000006</c:v>
                </c:pt>
                <c:pt idx="7">
                  <c:v>1375</c:v>
                </c:pt>
                <c:pt idx="8">
                  <c:v>1702</c:v>
                </c:pt>
                <c:pt idx="9">
                  <c:v>1717</c:v>
                </c:pt>
                <c:pt idx="10">
                  <c:v>1766</c:v>
                </c:pt>
              </c:numCache>
            </c:numRef>
          </c:val>
          <c:extLst>
            <c:ext xmlns:c16="http://schemas.microsoft.com/office/drawing/2014/chart" uri="{C3380CC4-5D6E-409C-BE32-E72D297353CC}">
              <c16:uniqueId val="{00000002-6B35-4D56-89D7-62864EE4BDDE}"/>
            </c:ext>
          </c:extLst>
        </c:ser>
        <c:dLbls>
          <c:showLegendKey val="0"/>
          <c:showVal val="1"/>
          <c:showCatName val="0"/>
          <c:showSerName val="0"/>
          <c:showPercent val="0"/>
          <c:showBubbleSize val="0"/>
        </c:dLbls>
        <c:gapWidth val="150"/>
        <c:overlap val="100"/>
        <c:axId val="49086464"/>
        <c:axId val="49088000"/>
      </c:barChart>
      <c:lineChart>
        <c:grouping val="standard"/>
        <c:varyColors val="0"/>
        <c:ser>
          <c:idx val="2"/>
          <c:order val="2"/>
          <c:tx>
            <c:strRef>
              <c:f>'1.1.1'!$G$3</c:f>
              <c:strCache>
                <c:ptCount val="1"/>
                <c:pt idx="0">
                  <c:v>Mežainums</c:v>
                </c:pt>
              </c:strCache>
            </c:strRef>
          </c:tx>
          <c:dLbls>
            <c:numFmt formatCode="#,##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'1.1.1'!$A$4:$A$14</c:f>
              <c:numCache>
                <c:formatCode>General</c:formatCode>
                <c:ptCount val="11"/>
                <c:pt idx="0">
                  <c:v>1923</c:v>
                </c:pt>
                <c:pt idx="1">
                  <c:v>1935</c:v>
                </c:pt>
                <c:pt idx="2">
                  <c:v>1949</c:v>
                </c:pt>
                <c:pt idx="3">
                  <c:v>1961</c:v>
                </c:pt>
                <c:pt idx="4">
                  <c:v>1973</c:v>
                </c:pt>
                <c:pt idx="5">
                  <c:v>1983</c:v>
                </c:pt>
                <c:pt idx="6">
                  <c:v>1990</c:v>
                </c:pt>
                <c:pt idx="7">
                  <c:v>2000</c:v>
                </c:pt>
                <c:pt idx="8">
                  <c:v>2009</c:v>
                </c:pt>
                <c:pt idx="9">
                  <c:v>2014</c:v>
                </c:pt>
                <c:pt idx="10">
                  <c:v>2019</c:v>
                </c:pt>
              </c:numCache>
            </c:numRef>
          </c:cat>
          <c:val>
            <c:numRef>
              <c:f>'1.1.1'!$G$4:$G$14</c:f>
              <c:numCache>
                <c:formatCode>0</c:formatCode>
                <c:ptCount val="11"/>
                <c:pt idx="0">
                  <c:v>27.051671732522795</c:v>
                </c:pt>
                <c:pt idx="1">
                  <c:v>26.550151975683889</c:v>
                </c:pt>
                <c:pt idx="2">
                  <c:v>29.679516953088715</c:v>
                </c:pt>
                <c:pt idx="3">
                  <c:v>37.761263353460286</c:v>
                </c:pt>
                <c:pt idx="4">
                  <c:v>39.913299272333177</c:v>
                </c:pt>
                <c:pt idx="5">
                  <c:v>43.071682923053103</c:v>
                </c:pt>
                <c:pt idx="6">
                  <c:v>43.660009289363678</c:v>
                </c:pt>
                <c:pt idx="7">
                  <c:v>44.712803839603652</c:v>
                </c:pt>
                <c:pt idx="8">
                  <c:v>50.038705681994117</c:v>
                </c:pt>
                <c:pt idx="9">
                  <c:v>50.286422046756464</c:v>
                </c:pt>
                <c:pt idx="10">
                  <c:v>50.859266140269391</c:v>
                </c:pt>
              </c:numCache>
            </c:numRef>
          </c:val>
          <c:smooth val="0"/>
          <c:extLst>
            <c:ext xmlns:c16="http://schemas.microsoft.com/office/drawing/2014/chart" uri="{C3380CC4-5D6E-409C-BE32-E72D297353CC}">
              <c16:uniqueId val="{00000003-6B35-4D56-89D7-62864EE4BDDE}"/>
            </c:ext>
          </c:extLst>
        </c:ser>
        <c:dLbls>
          <c:showLegendKey val="0"/>
          <c:showVal val="1"/>
          <c:showCatName val="0"/>
          <c:showSerName val="0"/>
          <c:showPercent val="0"/>
          <c:showBubbleSize val="0"/>
        </c:dLbls>
        <c:marker val="1"/>
        <c:smooth val="0"/>
        <c:axId val="49099520"/>
        <c:axId val="49089536"/>
      </c:lineChart>
      <c:catAx>
        <c:axId val="49086464"/>
        <c:scaling>
          <c:orientation val="minMax"/>
        </c:scaling>
        <c:delete val="0"/>
        <c:axPos val="b"/>
        <c:numFmt formatCode="General" sourceLinked="1"/>
        <c:majorTickMark val="out"/>
        <c:minorTickMark val="none"/>
        <c:tickLblPos val="nextTo"/>
        <c:crossAx val="49088000"/>
        <c:crossesAt val="0"/>
        <c:auto val="1"/>
        <c:lblAlgn val="ctr"/>
        <c:lblOffset val="100"/>
        <c:noMultiLvlLbl val="0"/>
      </c:catAx>
      <c:valAx>
        <c:axId val="49088000"/>
        <c:scaling>
          <c:orientation val="minMax"/>
          <c:max val="5000"/>
          <c:min val="0"/>
        </c:scaling>
        <c:delete val="0"/>
        <c:axPos val="l"/>
        <c:majorGridlines/>
        <c:title>
          <c:tx>
            <c:rich>
              <a:bodyPr rot="-5400000" vert="horz"/>
              <a:lstStyle/>
              <a:p>
                <a:pPr>
                  <a:defRPr/>
                </a:pPr>
                <a:r>
                  <a:rPr lang="lv-LV"/>
                  <a:t>Tūkst.ha</a:t>
                </a:r>
              </a:p>
            </c:rich>
          </c:tx>
          <c:layout>
            <c:manualLayout>
              <c:xMode val="edge"/>
              <c:yMode val="edge"/>
              <c:x val="1.38888888888892E-2"/>
              <c:y val="0.41134217811814638"/>
            </c:manualLayout>
          </c:layout>
          <c:overlay val="0"/>
        </c:title>
        <c:numFmt formatCode="General" sourceLinked="1"/>
        <c:majorTickMark val="out"/>
        <c:minorTickMark val="none"/>
        <c:tickLblPos val="nextTo"/>
        <c:crossAx val="49086464"/>
        <c:crosses val="autoZero"/>
        <c:crossBetween val="between"/>
        <c:majorUnit val="1000"/>
      </c:valAx>
      <c:valAx>
        <c:axId val="49089536"/>
        <c:scaling>
          <c:orientation val="minMax"/>
          <c:max val="55"/>
          <c:min val="0"/>
        </c:scaling>
        <c:delete val="0"/>
        <c:axPos val="r"/>
        <c:numFmt formatCode="0" sourceLinked="1"/>
        <c:majorTickMark val="out"/>
        <c:minorTickMark val="none"/>
        <c:tickLblPos val="nextTo"/>
        <c:crossAx val="49099520"/>
        <c:crosses val="max"/>
        <c:crossBetween val="between"/>
      </c:valAx>
      <c:catAx>
        <c:axId val="49099520"/>
        <c:scaling>
          <c:orientation val="minMax"/>
        </c:scaling>
        <c:delete val="1"/>
        <c:axPos val="b"/>
        <c:numFmt formatCode="General" sourceLinked="1"/>
        <c:majorTickMark val="out"/>
        <c:minorTickMark val="none"/>
        <c:tickLblPos val="none"/>
        <c:crossAx val="49089536"/>
        <c:crosses val="autoZero"/>
        <c:auto val="1"/>
        <c:lblAlgn val="ctr"/>
        <c:lblOffset val="100"/>
        <c:noMultiLvlLbl val="0"/>
      </c:catAx>
    </c:plotArea>
    <c:legend>
      <c:legendPos val="b"/>
      <c:layout>
        <c:manualLayout>
          <c:xMode val="edge"/>
          <c:yMode val="edge"/>
          <c:x val="3.6111111111111212E-2"/>
          <c:y val="0.85464998382052793"/>
          <c:w val="0.93338888888888893"/>
          <c:h val="0.1453500161794844"/>
        </c:manualLayout>
      </c:layout>
      <c:overlay val="0"/>
    </c:legend>
    <c:plotVisOnly val="1"/>
    <c:dispBlanksAs val="gap"/>
    <c:showDLblsOverMax val="0"/>
  </c:chart>
  <c:txPr>
    <a:bodyPr/>
    <a:lstStyle/>
    <a:p>
      <a:pPr>
        <a:defRPr>
          <a:latin typeface="Verdana" panose="020B0604030504040204" pitchFamily="34" charset="0"/>
          <a:ea typeface="Verdana" panose="020B0604030504040204" pitchFamily="34" charset="0"/>
          <a:cs typeface="Verdana" panose="020B0604030504040204" pitchFamily="34" charset="0"/>
        </a:defRPr>
      </a:pPr>
      <a:endParaRPr lang="lv-LV"/>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label 0</c:f>
              <c:strCache>
                <c:ptCount val="1"/>
                <c:pt idx="0">
                  <c:v>Mežs</c:v>
                </c:pt>
              </c:strCache>
            </c:strRef>
          </c:tx>
          <c:spPr>
            <a:solidFill>
              <a:srgbClr val="004586"/>
            </a:solidFill>
            <a:ln w="0">
              <a:noFill/>
            </a:ln>
          </c:spPr>
          <c:invertIfNegative val="0"/>
          <c:cat>
            <c:strRef>
              <c:f>categories</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0</c:f>
              <c:numCache>
                <c:formatCode>General</c:formatCode>
                <c:ptCount val="61"/>
                <c:pt idx="0">
                  <c:v>-16886.759196855397</c:v>
                </c:pt>
                <c:pt idx="1">
                  <c:v>-17708.314372351397</c:v>
                </c:pt>
                <c:pt idx="2">
                  <c:v>-17045.140263059599</c:v>
                </c:pt>
                <c:pt idx="3">
                  <c:v>-16627.198135937699</c:v>
                </c:pt>
                <c:pt idx="4">
                  <c:v>-19575.971429449499</c:v>
                </c:pt>
                <c:pt idx="5">
                  <c:v>-18378.623814824605</c:v>
                </c:pt>
                <c:pt idx="6">
                  <c:v>-18555.3318232493</c:v>
                </c:pt>
                <c:pt idx="7">
                  <c:v>-16728.598737123004</c:v>
                </c:pt>
                <c:pt idx="8">
                  <c:v>-15624.726252431103</c:v>
                </c:pt>
                <c:pt idx="9">
                  <c:v>-12194.9203922259</c:v>
                </c:pt>
                <c:pt idx="10">
                  <c:v>-15019.9988126398</c:v>
                </c:pt>
                <c:pt idx="11">
                  <c:v>-16093.224296240101</c:v>
                </c:pt>
                <c:pt idx="12">
                  <c:v>-14620.219245195303</c:v>
                </c:pt>
                <c:pt idx="13">
                  <c:v>-14066.223494817203</c:v>
                </c:pt>
                <c:pt idx="14">
                  <c:v>-10354.752330068599</c:v>
                </c:pt>
                <c:pt idx="15">
                  <c:v>-10158.147332292001</c:v>
                </c:pt>
                <c:pt idx="16">
                  <c:v>-11124.443458022004</c:v>
                </c:pt>
                <c:pt idx="17">
                  <c:v>-10039.893868155103</c:v>
                </c:pt>
                <c:pt idx="18">
                  <c:v>-10745.8147045441</c:v>
                </c:pt>
                <c:pt idx="19">
                  <c:v>-7943.0101873683398</c:v>
                </c:pt>
                <c:pt idx="20">
                  <c:v>-6093.24616728814</c:v>
                </c:pt>
                <c:pt idx="21">
                  <c:v>-6742.2311353943396</c:v>
                </c:pt>
                <c:pt idx="22">
                  <c:v>-7168.6698795564616</c:v>
                </c:pt>
                <c:pt idx="23">
                  <c:v>-6402.7099734127205</c:v>
                </c:pt>
                <c:pt idx="24">
                  <c:v>-2076.9755449187401</c:v>
                </c:pt>
                <c:pt idx="25">
                  <c:v>-3704.9919613484403</c:v>
                </c:pt>
                <c:pt idx="26">
                  <c:v>-5002.1946401008508</c:v>
                </c:pt>
                <c:pt idx="27">
                  <c:v>-7031.6226462024715</c:v>
                </c:pt>
                <c:pt idx="28">
                  <c:v>-5653.5781688022298</c:v>
                </c:pt>
                <c:pt idx="29">
                  <c:v>-8079.9555314143508</c:v>
                </c:pt>
                <c:pt idx="30">
                  <c:v>-8276.5490916607396</c:v>
                </c:pt>
                <c:pt idx="31">
                  <c:v>-6241.2512115857817</c:v>
                </c:pt>
                <c:pt idx="32">
                  <c:v>-5913.73248595326</c:v>
                </c:pt>
                <c:pt idx="33">
                  <c:v>-5497.0458259977804</c:v>
                </c:pt>
                <c:pt idx="34">
                  <c:v>-5147.497223171481</c:v>
                </c:pt>
                <c:pt idx="35">
                  <c:v>-4831.8425461025909</c:v>
                </c:pt>
                <c:pt idx="36">
                  <c:v>-4067.4194560656501</c:v>
                </c:pt>
                <c:pt idx="37">
                  <c:v>-3791.5450805206997</c:v>
                </c:pt>
                <c:pt idx="38">
                  <c:v>-3475.7326897039793</c:v>
                </c:pt>
                <c:pt idx="39">
                  <c:v>-3419.4211337098905</c:v>
                </c:pt>
                <c:pt idx="40">
                  <c:v>-3386.9671043203602</c:v>
                </c:pt>
                <c:pt idx="41">
                  <c:v>-3603.20615428374</c:v>
                </c:pt>
                <c:pt idx="42">
                  <c:v>-3632.9434705524504</c:v>
                </c:pt>
                <c:pt idx="43">
                  <c:v>-3666.5362039841402</c:v>
                </c:pt>
                <c:pt idx="44">
                  <c:v>-3669.7843452121297</c:v>
                </c:pt>
                <c:pt idx="45">
                  <c:v>-3624.2270692296893</c:v>
                </c:pt>
                <c:pt idx="46">
                  <c:v>-3296.6522560923404</c:v>
                </c:pt>
                <c:pt idx="47">
                  <c:v>-3272.4035594532202</c:v>
                </c:pt>
                <c:pt idx="48">
                  <c:v>-3253.3624513935902</c:v>
                </c:pt>
                <c:pt idx="49">
                  <c:v>-3166.7847802461397</c:v>
                </c:pt>
                <c:pt idx="50">
                  <c:v>-3151.6457522805908</c:v>
                </c:pt>
                <c:pt idx="51">
                  <c:v>-2770.9267297768497</c:v>
                </c:pt>
                <c:pt idx="52">
                  <c:v>-2907.5887042303502</c:v>
                </c:pt>
                <c:pt idx="53">
                  <c:v>-3033.9847248480901</c:v>
                </c:pt>
                <c:pt idx="54">
                  <c:v>-3150.7742153879799</c:v>
                </c:pt>
                <c:pt idx="55">
                  <c:v>-3369.2873543539499</c:v>
                </c:pt>
                <c:pt idx="56">
                  <c:v>-3256.5009680788698</c:v>
                </c:pt>
                <c:pt idx="57">
                  <c:v>-3100.4024534554501</c:v>
                </c:pt>
                <c:pt idx="58">
                  <c:v>-2943.4619451578997</c:v>
                </c:pt>
                <c:pt idx="59">
                  <c:v>-2786.4112284092303</c:v>
                </c:pt>
                <c:pt idx="60">
                  <c:v>-2632.8411548956806</c:v>
                </c:pt>
              </c:numCache>
            </c:numRef>
          </c:val>
          <c:extLst>
            <c:ext xmlns:c16="http://schemas.microsoft.com/office/drawing/2014/chart" uri="{C3380CC4-5D6E-409C-BE32-E72D297353CC}">
              <c16:uniqueId val="{00000000-DE00-48B8-8937-A6C9E8C228A4}"/>
            </c:ext>
          </c:extLst>
        </c:ser>
        <c:ser>
          <c:idx val="1"/>
          <c:order val="1"/>
          <c:tx>
            <c:strRef>
              <c:f>label 1</c:f>
              <c:strCache>
                <c:ptCount val="1"/>
                <c:pt idx="0">
                  <c:v>Aramzemes</c:v>
                </c:pt>
              </c:strCache>
            </c:strRef>
          </c:tx>
          <c:spPr>
            <a:solidFill>
              <a:srgbClr val="FF420E"/>
            </a:solidFill>
            <a:ln w="0">
              <a:noFill/>
            </a:ln>
          </c:spPr>
          <c:invertIfNegative val="0"/>
          <c:cat>
            <c:strRef>
              <c:f>categories</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1</c:f>
              <c:numCache>
                <c:formatCode>General</c:formatCode>
                <c:ptCount val="61"/>
                <c:pt idx="0">
                  <c:v>3383.6569805741801</c:v>
                </c:pt>
                <c:pt idx="1">
                  <c:v>3333.1442631766095</c:v>
                </c:pt>
                <c:pt idx="2">
                  <c:v>3282.9759424844706</c:v>
                </c:pt>
                <c:pt idx="3">
                  <c:v>3233.1520184977499</c:v>
                </c:pt>
                <c:pt idx="4">
                  <c:v>3182.8269343684101</c:v>
                </c:pt>
                <c:pt idx="5">
                  <c:v>3133.6918037925702</c:v>
                </c:pt>
                <c:pt idx="6">
                  <c:v>3077.05107876288</c:v>
                </c:pt>
                <c:pt idx="7">
                  <c:v>3021.0008647804198</c:v>
                </c:pt>
                <c:pt idx="8">
                  <c:v>2965.5411618451903</c:v>
                </c:pt>
                <c:pt idx="9">
                  <c:v>2910.6785036646797</c:v>
                </c:pt>
                <c:pt idx="10">
                  <c:v>2856.3998228239102</c:v>
                </c:pt>
                <c:pt idx="11">
                  <c:v>2743.5904760441904</c:v>
                </c:pt>
                <c:pt idx="12">
                  <c:v>2632.6857573662501</c:v>
                </c:pt>
                <c:pt idx="13">
                  <c:v>2523.6856667900597</c:v>
                </c:pt>
                <c:pt idx="14">
                  <c:v>2416.8110622753811</c:v>
                </c:pt>
                <c:pt idx="15">
                  <c:v>2311.6202279027398</c:v>
                </c:pt>
                <c:pt idx="16">
                  <c:v>2208.3340216318902</c:v>
                </c:pt>
                <c:pt idx="17">
                  <c:v>2104.4847148398903</c:v>
                </c:pt>
                <c:pt idx="18">
                  <c:v>2005.0077647725602</c:v>
                </c:pt>
                <c:pt idx="19">
                  <c:v>2019.9062794336703</c:v>
                </c:pt>
                <c:pt idx="20">
                  <c:v>1990.61517303558</c:v>
                </c:pt>
                <c:pt idx="21">
                  <c:v>1958.4878801423602</c:v>
                </c:pt>
                <c:pt idx="22">
                  <c:v>1861.3790113075299</c:v>
                </c:pt>
                <c:pt idx="23">
                  <c:v>1830.08613928215</c:v>
                </c:pt>
                <c:pt idx="24">
                  <c:v>1801.2813426219097</c:v>
                </c:pt>
                <c:pt idx="25">
                  <c:v>1782.2636323585498</c:v>
                </c:pt>
                <c:pt idx="26">
                  <c:v>1764.2482962135998</c:v>
                </c:pt>
                <c:pt idx="27">
                  <c:v>1768.1099558027602</c:v>
                </c:pt>
                <c:pt idx="28">
                  <c:v>1773.7959532893201</c:v>
                </c:pt>
                <c:pt idx="29">
                  <c:v>1785.8342365002297</c:v>
                </c:pt>
                <c:pt idx="30">
                  <c:v>1789.82919909566</c:v>
                </c:pt>
                <c:pt idx="31">
                  <c:v>1775.1112502206299</c:v>
                </c:pt>
                <c:pt idx="32">
                  <c:v>1423.44836201563</c:v>
                </c:pt>
                <c:pt idx="33">
                  <c:v>1075.7957294063401</c:v>
                </c:pt>
                <c:pt idx="34">
                  <c:v>732.20191472958209</c:v>
                </c:pt>
                <c:pt idx="35">
                  <c:v>392.7330893555789</c:v>
                </c:pt>
                <c:pt idx="36">
                  <c:v>133.10077410655296</c:v>
                </c:pt>
                <c:pt idx="37">
                  <c:v>136.01867684048801</c:v>
                </c:pt>
                <c:pt idx="38">
                  <c:v>138.94434878841304</c:v>
                </c:pt>
                <c:pt idx="39">
                  <c:v>135.30512325847201</c:v>
                </c:pt>
                <c:pt idx="40">
                  <c:v>129.800373610885</c:v>
                </c:pt>
                <c:pt idx="41">
                  <c:v>67.836175850608186</c:v>
                </c:pt>
                <c:pt idx="42">
                  <c:v>55.949772284947599</c:v>
                </c:pt>
                <c:pt idx="43">
                  <c:v>44.091086605518392</c:v>
                </c:pt>
                <c:pt idx="44">
                  <c:v>36.785998704955212</c:v>
                </c:pt>
                <c:pt idx="45">
                  <c:v>29.8172928633768</c:v>
                </c:pt>
                <c:pt idx="46">
                  <c:v>22.991589052019499</c:v>
                </c:pt>
                <c:pt idx="47">
                  <c:v>16.0334369178569</c:v>
                </c:pt>
                <c:pt idx="48">
                  <c:v>9.0752847836941299</c:v>
                </c:pt>
                <c:pt idx="49">
                  <c:v>-7.4743632748931716</c:v>
                </c:pt>
                <c:pt idx="50">
                  <c:v>-13.645325451385899</c:v>
                </c:pt>
                <c:pt idx="51">
                  <c:v>-19.363185953718101</c:v>
                </c:pt>
                <c:pt idx="52">
                  <c:v>-25.482116061876496</c:v>
                </c:pt>
                <c:pt idx="53">
                  <c:v>-31.601046170034799</c:v>
                </c:pt>
                <c:pt idx="54">
                  <c:v>-37.719976278193201</c:v>
                </c:pt>
                <c:pt idx="55">
                  <c:v>-43.838906386351503</c:v>
                </c:pt>
                <c:pt idx="56">
                  <c:v>-49.815147873268089</c:v>
                </c:pt>
                <c:pt idx="57">
                  <c:v>-55.934014301234392</c:v>
                </c:pt>
                <c:pt idx="58">
                  <c:v>-62.052880729200695</c:v>
                </c:pt>
                <c:pt idx="59">
                  <c:v>-68.171747157166976</c:v>
                </c:pt>
                <c:pt idx="60">
                  <c:v>-74.290613585133229</c:v>
                </c:pt>
              </c:numCache>
            </c:numRef>
          </c:val>
          <c:extLst>
            <c:ext xmlns:c16="http://schemas.microsoft.com/office/drawing/2014/chart" uri="{C3380CC4-5D6E-409C-BE32-E72D297353CC}">
              <c16:uniqueId val="{00000001-DE00-48B8-8937-A6C9E8C228A4}"/>
            </c:ext>
          </c:extLst>
        </c:ser>
        <c:ser>
          <c:idx val="2"/>
          <c:order val="2"/>
          <c:tx>
            <c:strRef>
              <c:f>label 2</c:f>
              <c:strCache>
                <c:ptCount val="1"/>
                <c:pt idx="0">
                  <c:v>Pļavas</c:v>
                </c:pt>
              </c:strCache>
            </c:strRef>
          </c:tx>
          <c:spPr>
            <a:solidFill>
              <a:srgbClr val="FFD320"/>
            </a:solidFill>
            <a:ln w="0">
              <a:noFill/>
            </a:ln>
          </c:spPr>
          <c:invertIfNegative val="0"/>
          <c:cat>
            <c:strRef>
              <c:f>categories</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2</c:f>
              <c:numCache>
                <c:formatCode>General</c:formatCode>
                <c:ptCount val="61"/>
                <c:pt idx="0">
                  <c:v>661.29679722574906</c:v>
                </c:pt>
                <c:pt idx="1">
                  <c:v>667.4900906592751</c:v>
                </c:pt>
                <c:pt idx="2">
                  <c:v>672.19782315873294</c:v>
                </c:pt>
                <c:pt idx="3">
                  <c:v>677.85824538352585</c:v>
                </c:pt>
                <c:pt idx="4">
                  <c:v>683.21642401738302</c:v>
                </c:pt>
                <c:pt idx="5">
                  <c:v>688.93880194202302</c:v>
                </c:pt>
                <c:pt idx="6">
                  <c:v>692.77426933564607</c:v>
                </c:pt>
                <c:pt idx="7">
                  <c:v>696.31489954095707</c:v>
                </c:pt>
                <c:pt idx="8">
                  <c:v>700.21281603057002</c:v>
                </c:pt>
                <c:pt idx="9">
                  <c:v>703.02401787902704</c:v>
                </c:pt>
                <c:pt idx="10">
                  <c:v>706.70564792409209</c:v>
                </c:pt>
                <c:pt idx="11">
                  <c:v>764.42124557040199</c:v>
                </c:pt>
                <c:pt idx="12">
                  <c:v>822.2946230511501</c:v>
                </c:pt>
                <c:pt idx="13">
                  <c:v>878.80163716557786</c:v>
                </c:pt>
                <c:pt idx="14">
                  <c:v>933.45332238515289</c:v>
                </c:pt>
                <c:pt idx="15">
                  <c:v>987.30995392414707</c:v>
                </c:pt>
                <c:pt idx="16">
                  <c:v>1045.8515951162801</c:v>
                </c:pt>
                <c:pt idx="17">
                  <c:v>1065.2057485057901</c:v>
                </c:pt>
                <c:pt idx="18">
                  <c:v>1117.5180031625302</c:v>
                </c:pt>
                <c:pt idx="19">
                  <c:v>1121.28188888765</c:v>
                </c:pt>
                <c:pt idx="20">
                  <c:v>1114.9756831833904</c:v>
                </c:pt>
                <c:pt idx="21">
                  <c:v>1108.5795733606403</c:v>
                </c:pt>
                <c:pt idx="22">
                  <c:v>1058.1774137785198</c:v>
                </c:pt>
                <c:pt idx="23">
                  <c:v>1052.2733717148299</c:v>
                </c:pt>
                <c:pt idx="24">
                  <c:v>1043.7483550782301</c:v>
                </c:pt>
                <c:pt idx="25">
                  <c:v>1033.3817175691599</c:v>
                </c:pt>
                <c:pt idx="26">
                  <c:v>1024.6391382375095</c:v>
                </c:pt>
                <c:pt idx="27">
                  <c:v>1017.37336348281</c:v>
                </c:pt>
                <c:pt idx="28">
                  <c:v>1012.01241775516</c:v>
                </c:pt>
                <c:pt idx="29">
                  <c:v>988.29581507316118</c:v>
                </c:pt>
                <c:pt idx="30">
                  <c:v>983.45043901351994</c:v>
                </c:pt>
                <c:pt idx="31">
                  <c:v>888.03985947638512</c:v>
                </c:pt>
                <c:pt idx="32">
                  <c:v>703.83317789222383</c:v>
                </c:pt>
                <c:pt idx="33">
                  <c:v>523.78300643846615</c:v>
                </c:pt>
                <c:pt idx="34">
                  <c:v>348.09245992567293</c:v>
                </c:pt>
                <c:pt idx="35">
                  <c:v>176.99114242182699</c:v>
                </c:pt>
                <c:pt idx="36">
                  <c:v>61.421112847639712</c:v>
                </c:pt>
                <c:pt idx="37">
                  <c:v>-18.439611817720294</c:v>
                </c:pt>
                <c:pt idx="38">
                  <c:v>-97.461836051572504</c:v>
                </c:pt>
                <c:pt idx="39">
                  <c:v>-113.945145866114</c:v>
                </c:pt>
                <c:pt idx="40">
                  <c:v>-130.25577823718098</c:v>
                </c:pt>
                <c:pt idx="41">
                  <c:v>-146.479467567478</c:v>
                </c:pt>
                <c:pt idx="42">
                  <c:v>-162.76700897478</c:v>
                </c:pt>
                <c:pt idx="43">
                  <c:v>-178.88541818204104</c:v>
                </c:pt>
                <c:pt idx="44">
                  <c:v>-181.04236765386798</c:v>
                </c:pt>
                <c:pt idx="45">
                  <c:v>-183.18217818252703</c:v>
                </c:pt>
                <c:pt idx="46">
                  <c:v>-184.94769797383302</c:v>
                </c:pt>
                <c:pt idx="47">
                  <c:v>-187.05827247202305</c:v>
                </c:pt>
                <c:pt idx="48">
                  <c:v>-189.16991677511598</c:v>
                </c:pt>
                <c:pt idx="49">
                  <c:v>-191.28179044576501</c:v>
                </c:pt>
                <c:pt idx="50">
                  <c:v>-193.39256596514298</c:v>
                </c:pt>
                <c:pt idx="51">
                  <c:v>-192.53259195530501</c:v>
                </c:pt>
                <c:pt idx="52">
                  <c:v>-192.70041403285796</c:v>
                </c:pt>
                <c:pt idx="53">
                  <c:v>-192.86816944032202</c:v>
                </c:pt>
                <c:pt idx="54">
                  <c:v>-193.03578416828597</c:v>
                </c:pt>
                <c:pt idx="55">
                  <c:v>-193.203497584692</c:v>
                </c:pt>
                <c:pt idx="56">
                  <c:v>-193.00470710905398</c:v>
                </c:pt>
                <c:pt idx="57">
                  <c:v>-193.172093970074</c:v>
                </c:pt>
                <c:pt idx="58">
                  <c:v>-193.339467601678</c:v>
                </c:pt>
                <c:pt idx="59">
                  <c:v>-193.50685986638499</c:v>
                </c:pt>
                <c:pt idx="60">
                  <c:v>-193.67425075036095</c:v>
                </c:pt>
              </c:numCache>
            </c:numRef>
          </c:val>
          <c:extLst>
            <c:ext xmlns:c16="http://schemas.microsoft.com/office/drawing/2014/chart" uri="{C3380CC4-5D6E-409C-BE32-E72D297353CC}">
              <c16:uniqueId val="{00000002-DE00-48B8-8937-A6C9E8C228A4}"/>
            </c:ext>
          </c:extLst>
        </c:ser>
        <c:ser>
          <c:idx val="3"/>
          <c:order val="3"/>
          <c:tx>
            <c:strRef>
              <c:f>label 3</c:f>
              <c:strCache>
                <c:ptCount val="1"/>
                <c:pt idx="0">
                  <c:v>Mitrāji</c:v>
                </c:pt>
              </c:strCache>
            </c:strRef>
          </c:tx>
          <c:spPr>
            <a:solidFill>
              <a:srgbClr val="579D1C"/>
            </a:solidFill>
            <a:ln w="0">
              <a:noFill/>
            </a:ln>
          </c:spPr>
          <c:invertIfNegative val="0"/>
          <c:cat>
            <c:strRef>
              <c:f>categories</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3</c:f>
              <c:numCache>
                <c:formatCode>General</c:formatCode>
                <c:ptCount val="61"/>
                <c:pt idx="0">
                  <c:v>1040.40324504306</c:v>
                </c:pt>
                <c:pt idx="1">
                  <c:v>1482.97200326659</c:v>
                </c:pt>
                <c:pt idx="2">
                  <c:v>488.47649836221791</c:v>
                </c:pt>
                <c:pt idx="3">
                  <c:v>223.804111389745</c:v>
                </c:pt>
                <c:pt idx="4">
                  <c:v>334.4907312409909</c:v>
                </c:pt>
                <c:pt idx="5">
                  <c:v>341.16812415538396</c:v>
                </c:pt>
                <c:pt idx="6">
                  <c:v>326.01282022017102</c:v>
                </c:pt>
                <c:pt idx="7">
                  <c:v>366.08702832023999</c:v>
                </c:pt>
                <c:pt idx="8">
                  <c:v>279.46256192803298</c:v>
                </c:pt>
                <c:pt idx="9">
                  <c:v>661.28652684713904</c:v>
                </c:pt>
                <c:pt idx="10">
                  <c:v>468.15366527084706</c:v>
                </c:pt>
                <c:pt idx="11">
                  <c:v>536.64891142630904</c:v>
                </c:pt>
                <c:pt idx="12">
                  <c:v>840.75116053510203</c:v>
                </c:pt>
                <c:pt idx="13">
                  <c:v>720.06553560609404</c:v>
                </c:pt>
                <c:pt idx="14">
                  <c:v>726.12513578392486</c:v>
                </c:pt>
                <c:pt idx="15">
                  <c:v>914.52617818236592</c:v>
                </c:pt>
                <c:pt idx="16">
                  <c:v>1119.7577228213099</c:v>
                </c:pt>
                <c:pt idx="17">
                  <c:v>558.57320134992005</c:v>
                </c:pt>
                <c:pt idx="18">
                  <c:v>881.74102370505784</c:v>
                </c:pt>
                <c:pt idx="19">
                  <c:v>863.33101312069789</c:v>
                </c:pt>
                <c:pt idx="20">
                  <c:v>729.60641483125698</c:v>
                </c:pt>
                <c:pt idx="21">
                  <c:v>982.93894431978003</c:v>
                </c:pt>
                <c:pt idx="22">
                  <c:v>833.46035705780207</c:v>
                </c:pt>
                <c:pt idx="23">
                  <c:v>1332.3650986990299</c:v>
                </c:pt>
                <c:pt idx="24">
                  <c:v>1016.1726709604101</c:v>
                </c:pt>
                <c:pt idx="25">
                  <c:v>1338.7141555125399</c:v>
                </c:pt>
                <c:pt idx="26">
                  <c:v>943.04270491791897</c:v>
                </c:pt>
                <c:pt idx="27">
                  <c:v>1123.38686819862</c:v>
                </c:pt>
                <c:pt idx="28">
                  <c:v>1606.19593593223</c:v>
                </c:pt>
                <c:pt idx="29">
                  <c:v>1315.4812513653601</c:v>
                </c:pt>
                <c:pt idx="30">
                  <c:v>1375.92302528082</c:v>
                </c:pt>
                <c:pt idx="31">
                  <c:v>1383.0575951797603</c:v>
                </c:pt>
                <c:pt idx="32">
                  <c:v>1389.78634876568</c:v>
                </c:pt>
                <c:pt idx="33">
                  <c:v>1396.5119254658</c:v>
                </c:pt>
                <c:pt idx="34">
                  <c:v>1403.0698309954198</c:v>
                </c:pt>
                <c:pt idx="35">
                  <c:v>1409.62481566167</c:v>
                </c:pt>
                <c:pt idx="36">
                  <c:v>1416.0660660475301</c:v>
                </c:pt>
                <c:pt idx="37">
                  <c:v>1421.55681155609</c:v>
                </c:pt>
                <c:pt idx="38">
                  <c:v>1427.0451369646</c:v>
                </c:pt>
                <c:pt idx="39">
                  <c:v>1431.34861031276</c:v>
                </c:pt>
                <c:pt idx="40">
                  <c:v>1435.6496635608801</c:v>
                </c:pt>
                <c:pt idx="41">
                  <c:v>1440.1281676427902</c:v>
                </c:pt>
                <c:pt idx="42">
                  <c:v>1442.1960095159598</c:v>
                </c:pt>
                <c:pt idx="43">
                  <c:v>1444.2638513891302</c:v>
                </c:pt>
                <c:pt idx="44">
                  <c:v>1446.3545157354299</c:v>
                </c:pt>
                <c:pt idx="45">
                  <c:v>1448.4386908689401</c:v>
                </c:pt>
                <c:pt idx="46">
                  <c:v>1450.8341973330698</c:v>
                </c:pt>
                <c:pt idx="47">
                  <c:v>1452.8379884557801</c:v>
                </c:pt>
                <c:pt idx="48">
                  <c:v>1454.9020282733197</c:v>
                </c:pt>
                <c:pt idx="49">
                  <c:v>1456.8923555669098</c:v>
                </c:pt>
                <c:pt idx="50">
                  <c:v>1458.8818477191398</c:v>
                </c:pt>
                <c:pt idx="51">
                  <c:v>1459.7686970127202</c:v>
                </c:pt>
                <c:pt idx="52">
                  <c:v>1459.7063981838401</c:v>
                </c:pt>
                <c:pt idx="53">
                  <c:v>1459.6465171715001</c:v>
                </c:pt>
                <c:pt idx="54">
                  <c:v>1459.5890539756901</c:v>
                </c:pt>
                <c:pt idx="55">
                  <c:v>1459.5340085964096</c:v>
                </c:pt>
                <c:pt idx="56">
                  <c:v>1459.7675728069501</c:v>
                </c:pt>
                <c:pt idx="57">
                  <c:v>1459.7028754377202</c:v>
                </c:pt>
                <c:pt idx="58">
                  <c:v>1459.6405975914199</c:v>
                </c:pt>
                <c:pt idx="59">
                  <c:v>1459.5807392680399</c:v>
                </c:pt>
                <c:pt idx="60">
                  <c:v>1459.5233004675899</c:v>
                </c:pt>
              </c:numCache>
            </c:numRef>
          </c:val>
          <c:extLst>
            <c:ext xmlns:c16="http://schemas.microsoft.com/office/drawing/2014/chart" uri="{C3380CC4-5D6E-409C-BE32-E72D297353CC}">
              <c16:uniqueId val="{00000003-DE00-48B8-8937-A6C9E8C228A4}"/>
            </c:ext>
          </c:extLst>
        </c:ser>
        <c:ser>
          <c:idx val="4"/>
          <c:order val="4"/>
          <c:tx>
            <c:strRef>
              <c:f>label 4</c:f>
              <c:strCache>
                <c:ptCount val="1"/>
                <c:pt idx="0">
                  <c:v>Apbūve</c:v>
                </c:pt>
              </c:strCache>
            </c:strRef>
          </c:tx>
          <c:spPr>
            <a:solidFill>
              <a:srgbClr val="7E0021"/>
            </a:solidFill>
            <a:ln w="0">
              <a:noFill/>
            </a:ln>
          </c:spPr>
          <c:invertIfNegative val="0"/>
          <c:cat>
            <c:strRef>
              <c:f>categories</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4</c:f>
              <c:numCache>
                <c:formatCode>General</c:formatCode>
                <c:ptCount val="61"/>
                <c:pt idx="0">
                  <c:v>-48.36975204196991</c:v>
                </c:pt>
                <c:pt idx="1">
                  <c:v>-32.917252788780097</c:v>
                </c:pt>
                <c:pt idx="2">
                  <c:v>-33.443700256683492</c:v>
                </c:pt>
                <c:pt idx="3">
                  <c:v>-31.242352101676399</c:v>
                </c:pt>
                <c:pt idx="4">
                  <c:v>-31.884159161691901</c:v>
                </c:pt>
                <c:pt idx="5">
                  <c:v>-30.759032011613499</c:v>
                </c:pt>
                <c:pt idx="6">
                  <c:v>-17.696903520068403</c:v>
                </c:pt>
                <c:pt idx="7">
                  <c:v>-17.778923574002196</c:v>
                </c:pt>
                <c:pt idx="8">
                  <c:v>-14.977977488129799</c:v>
                </c:pt>
                <c:pt idx="9">
                  <c:v>-13.034339105924099</c:v>
                </c:pt>
                <c:pt idx="10">
                  <c:v>-10.3822267886655</c:v>
                </c:pt>
                <c:pt idx="11">
                  <c:v>76.34199274581772</c:v>
                </c:pt>
                <c:pt idx="12">
                  <c:v>85.607221940453201</c:v>
                </c:pt>
                <c:pt idx="13">
                  <c:v>94.967191388036113</c:v>
                </c:pt>
                <c:pt idx="14">
                  <c:v>104.134130562301</c:v>
                </c:pt>
                <c:pt idx="15">
                  <c:v>113.46621086672201</c:v>
                </c:pt>
                <c:pt idx="16">
                  <c:v>122.53021979428502</c:v>
                </c:pt>
                <c:pt idx="17">
                  <c:v>66.041691996877319</c:v>
                </c:pt>
                <c:pt idx="18">
                  <c:v>75.266997168743501</c:v>
                </c:pt>
                <c:pt idx="19">
                  <c:v>228.56951213222499</c:v>
                </c:pt>
                <c:pt idx="20">
                  <c:v>257.67635153495701</c:v>
                </c:pt>
                <c:pt idx="21">
                  <c:v>267.54495434839197</c:v>
                </c:pt>
                <c:pt idx="22">
                  <c:v>-406.389161983571</c:v>
                </c:pt>
                <c:pt idx="23">
                  <c:v>-379.96922578492001</c:v>
                </c:pt>
                <c:pt idx="24">
                  <c:v>-274.55253582363804</c:v>
                </c:pt>
                <c:pt idx="25">
                  <c:v>-239.637775177913</c:v>
                </c:pt>
                <c:pt idx="26">
                  <c:v>-202.02973931909602</c:v>
                </c:pt>
                <c:pt idx="27">
                  <c:v>363.91805244380794</c:v>
                </c:pt>
                <c:pt idx="28">
                  <c:v>694.10294182597693</c:v>
                </c:pt>
                <c:pt idx="29">
                  <c:v>728.17991728176207</c:v>
                </c:pt>
                <c:pt idx="30">
                  <c:v>762.41860300503788</c:v>
                </c:pt>
                <c:pt idx="31">
                  <c:v>792.66162881223272</c:v>
                </c:pt>
                <c:pt idx="32">
                  <c:v>822.74993748578993</c:v>
                </c:pt>
                <c:pt idx="33">
                  <c:v>852.49099222867812</c:v>
                </c:pt>
                <c:pt idx="34">
                  <c:v>881.81505743933292</c:v>
                </c:pt>
                <c:pt idx="35">
                  <c:v>910.84490439721196</c:v>
                </c:pt>
                <c:pt idx="36">
                  <c:v>939.55646170439786</c:v>
                </c:pt>
                <c:pt idx="37">
                  <c:v>967.78474930155119</c:v>
                </c:pt>
                <c:pt idx="38">
                  <c:v>995.90325741204197</c:v>
                </c:pt>
                <c:pt idx="39">
                  <c:v>1019.8913905171702</c:v>
                </c:pt>
                <c:pt idx="40">
                  <c:v>1043.8978889888899</c:v>
                </c:pt>
                <c:pt idx="41">
                  <c:v>694.21867244767316</c:v>
                </c:pt>
                <c:pt idx="42">
                  <c:v>691.59145136706411</c:v>
                </c:pt>
                <c:pt idx="43">
                  <c:v>688.96202088406471</c:v>
                </c:pt>
                <c:pt idx="44">
                  <c:v>682.79791191796608</c:v>
                </c:pt>
                <c:pt idx="45">
                  <c:v>676.62211140151192</c:v>
                </c:pt>
                <c:pt idx="46">
                  <c:v>670.46146586846692</c:v>
                </c:pt>
                <c:pt idx="47">
                  <c:v>664.140631269903</c:v>
                </c:pt>
                <c:pt idx="48">
                  <c:v>658.25040082566397</c:v>
                </c:pt>
                <c:pt idx="49">
                  <c:v>652.34962008417983</c:v>
                </c:pt>
                <c:pt idx="50">
                  <c:v>646.61131617287299</c:v>
                </c:pt>
                <c:pt idx="51">
                  <c:v>644.08638180440391</c:v>
                </c:pt>
                <c:pt idx="52">
                  <c:v>641.0822268721289</c:v>
                </c:pt>
                <c:pt idx="53">
                  <c:v>637.76684595163408</c:v>
                </c:pt>
                <c:pt idx="54">
                  <c:v>634.12000965666221</c:v>
                </c:pt>
                <c:pt idx="55">
                  <c:v>630.12527969361599</c:v>
                </c:pt>
                <c:pt idx="56">
                  <c:v>626.35763115015698</c:v>
                </c:pt>
                <c:pt idx="57">
                  <c:v>622.54776686252194</c:v>
                </c:pt>
                <c:pt idx="58">
                  <c:v>618.69587388751609</c:v>
                </c:pt>
                <c:pt idx="59">
                  <c:v>614.78581760078612</c:v>
                </c:pt>
                <c:pt idx="60">
                  <c:v>610.821701765326</c:v>
                </c:pt>
              </c:numCache>
            </c:numRef>
          </c:val>
          <c:extLst>
            <c:ext xmlns:c16="http://schemas.microsoft.com/office/drawing/2014/chart" uri="{C3380CC4-5D6E-409C-BE32-E72D297353CC}">
              <c16:uniqueId val="{00000004-DE00-48B8-8937-A6C9E8C228A4}"/>
            </c:ext>
          </c:extLst>
        </c:ser>
        <c:dLbls>
          <c:showLegendKey val="0"/>
          <c:showVal val="0"/>
          <c:showCatName val="0"/>
          <c:showSerName val="0"/>
          <c:showPercent val="0"/>
          <c:showBubbleSize val="0"/>
        </c:dLbls>
        <c:gapWidth val="100"/>
        <c:overlap val="100"/>
        <c:axId val="105943424"/>
        <c:axId val="105944960"/>
      </c:barChart>
      <c:lineChart>
        <c:grouping val="stacked"/>
        <c:varyColors val="0"/>
        <c:ser>
          <c:idx val="5"/>
          <c:order val="5"/>
          <c:tx>
            <c:strRef>
              <c:f>label 5</c:f>
              <c:strCache>
                <c:ptCount val="1"/>
                <c:pt idx="0">
                  <c:v>Kopējās emisijas</c:v>
                </c:pt>
              </c:strCache>
            </c:strRef>
          </c:tx>
          <c:spPr>
            <a:ln w="28800">
              <a:solidFill>
                <a:srgbClr val="83CAFF"/>
              </a:solidFill>
              <a:round/>
            </a:ln>
          </c:spPr>
          <c:marker>
            <c:symbol val="none"/>
          </c:marker>
          <c:cat>
            <c:strRef>
              <c:f>categories</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5</c:f>
              <c:numCache>
                <c:formatCode>General</c:formatCode>
                <c:ptCount val="61"/>
                <c:pt idx="0">
                  <c:v>-11849.7719260543</c:v>
                </c:pt>
                <c:pt idx="1">
                  <c:v>-12257.625268037702</c:v>
                </c:pt>
                <c:pt idx="2">
                  <c:v>-12634.933699310901</c:v>
                </c:pt>
                <c:pt idx="3">
                  <c:v>-12523.626112768299</c:v>
                </c:pt>
                <c:pt idx="4">
                  <c:v>-15407.3214989844</c:v>
                </c:pt>
                <c:pt idx="5">
                  <c:v>-14245.5841169462</c:v>
                </c:pt>
                <c:pt idx="6">
                  <c:v>-14477.190558450602</c:v>
                </c:pt>
                <c:pt idx="7">
                  <c:v>-12662.974868055402</c:v>
                </c:pt>
                <c:pt idx="8">
                  <c:v>-11694.4876901154</c:v>
                </c:pt>
                <c:pt idx="9">
                  <c:v>-7932.9656829409996</c:v>
                </c:pt>
                <c:pt idx="10">
                  <c:v>-10999.121903409599</c:v>
                </c:pt>
                <c:pt idx="11">
                  <c:v>-11972.2216704534</c:v>
                </c:pt>
                <c:pt idx="12">
                  <c:v>-10238.880482302302</c:v>
                </c:pt>
                <c:pt idx="13">
                  <c:v>-9848.7034638673904</c:v>
                </c:pt>
                <c:pt idx="14">
                  <c:v>-6174.2286790618018</c:v>
                </c:pt>
                <c:pt idx="15">
                  <c:v>-5831.2247614159814</c:v>
                </c:pt>
                <c:pt idx="16">
                  <c:v>-6627.9698986582007</c:v>
                </c:pt>
                <c:pt idx="17">
                  <c:v>-6245.5885114626408</c:v>
                </c:pt>
                <c:pt idx="18">
                  <c:v>-6666.2809157351894</c:v>
                </c:pt>
                <c:pt idx="19">
                  <c:v>-3709.9214937941001</c:v>
                </c:pt>
                <c:pt idx="20">
                  <c:v>-2000.3725447029499</c:v>
                </c:pt>
                <c:pt idx="21">
                  <c:v>-2424.67978322317</c:v>
                </c:pt>
                <c:pt idx="22">
                  <c:v>-3822.0422593961698</c:v>
                </c:pt>
                <c:pt idx="23">
                  <c:v>-2567.9545895016199</c:v>
                </c:pt>
                <c:pt idx="24">
                  <c:v>1509.6742879181697</c:v>
                </c:pt>
                <c:pt idx="25">
                  <c:v>209.72976891389598</c:v>
                </c:pt>
                <c:pt idx="26">
                  <c:v>-1472.2942400509196</c:v>
                </c:pt>
                <c:pt idx="27">
                  <c:v>-2758.8344062744709</c:v>
                </c:pt>
                <c:pt idx="28">
                  <c:v>-567.47091999955001</c:v>
                </c:pt>
                <c:pt idx="29">
                  <c:v>-3262.1643111938397</c:v>
                </c:pt>
                <c:pt idx="30">
                  <c:v>-3364.9278252656995</c:v>
                </c:pt>
                <c:pt idx="31">
                  <c:v>-1402.38087789677</c:v>
                </c:pt>
                <c:pt idx="32">
                  <c:v>-1573.9146597939302</c:v>
                </c:pt>
                <c:pt idx="33">
                  <c:v>-1648.4641724584999</c:v>
                </c:pt>
                <c:pt idx="34">
                  <c:v>-1782.3179600814701</c:v>
                </c:pt>
                <c:pt idx="35">
                  <c:v>-1941.6485942662998</c:v>
                </c:pt>
                <c:pt idx="36">
                  <c:v>-1517.27504135953</c:v>
                </c:pt>
                <c:pt idx="37">
                  <c:v>-1284.62445464029</c:v>
                </c:pt>
                <c:pt idx="38">
                  <c:v>-1011.3017825905</c:v>
                </c:pt>
                <c:pt idx="39">
                  <c:v>-946.82115548759089</c:v>
                </c:pt>
                <c:pt idx="40">
                  <c:v>-907.87495639688802</c:v>
                </c:pt>
                <c:pt idx="41">
                  <c:v>-1547.5026059101501</c:v>
                </c:pt>
                <c:pt idx="42">
                  <c:v>-1605.9732463592597</c:v>
                </c:pt>
                <c:pt idx="43">
                  <c:v>-1668.10466328747</c:v>
                </c:pt>
                <c:pt idx="44">
                  <c:v>-1684.8882865076498</c:v>
                </c:pt>
                <c:pt idx="45">
                  <c:v>-1652.5311522783797</c:v>
                </c:pt>
                <c:pt idx="46">
                  <c:v>-1337.3127018126199</c:v>
                </c:pt>
                <c:pt idx="47">
                  <c:v>-1326.4497752817003</c:v>
                </c:pt>
                <c:pt idx="48">
                  <c:v>-1320.30465428604</c:v>
                </c:pt>
                <c:pt idx="49">
                  <c:v>-1256.29895831571</c:v>
                </c:pt>
                <c:pt idx="50">
                  <c:v>-1253.1904798051098</c:v>
                </c:pt>
                <c:pt idx="51">
                  <c:v>-878.96742886875188</c:v>
                </c:pt>
                <c:pt idx="52">
                  <c:v>-1024.9826092691201</c:v>
                </c:pt>
                <c:pt idx="53">
                  <c:v>-1161.04057733532</c:v>
                </c:pt>
                <c:pt idx="54">
                  <c:v>-1287.8209122021099</c:v>
                </c:pt>
                <c:pt idx="55">
                  <c:v>-1516.6704700349696</c:v>
                </c:pt>
                <c:pt idx="56">
                  <c:v>-1413.1956191040902</c:v>
                </c:pt>
                <c:pt idx="57">
                  <c:v>-1267.2579194265102</c:v>
                </c:pt>
                <c:pt idx="58">
                  <c:v>-1120.5178220098398</c:v>
                </c:pt>
                <c:pt idx="59">
                  <c:v>-973.72327856395009</c:v>
                </c:pt>
                <c:pt idx="60">
                  <c:v>-830.4610169982559</c:v>
                </c:pt>
              </c:numCache>
            </c:numRef>
          </c:val>
          <c:smooth val="0"/>
          <c:extLst>
            <c:ext xmlns:c16="http://schemas.microsoft.com/office/drawing/2014/chart" uri="{C3380CC4-5D6E-409C-BE32-E72D297353CC}">
              <c16:uniqueId val="{00000005-DE00-48B8-8937-A6C9E8C228A4}"/>
            </c:ext>
          </c:extLst>
        </c:ser>
        <c:dLbls>
          <c:showLegendKey val="0"/>
          <c:showVal val="0"/>
          <c:showCatName val="0"/>
          <c:showSerName val="0"/>
          <c:showPercent val="0"/>
          <c:showBubbleSize val="0"/>
        </c:dLbls>
        <c:hiLowLines>
          <c:spPr>
            <a:ln w="0">
              <a:noFill/>
            </a:ln>
          </c:spPr>
        </c:hiLowLines>
        <c:marker val="1"/>
        <c:smooth val="0"/>
        <c:axId val="105943424"/>
        <c:axId val="105944960"/>
      </c:lineChart>
      <c:catAx>
        <c:axId val="105943424"/>
        <c:scaling>
          <c:orientation val="minMax"/>
        </c:scaling>
        <c:delete val="0"/>
        <c:axPos val="b"/>
        <c:numFmt formatCode="[$-426]0" sourceLinked="0"/>
        <c:majorTickMark val="out"/>
        <c:minorTickMark val="none"/>
        <c:tickLblPos val="low"/>
        <c:spPr>
          <a:ln w="0">
            <a:solidFill>
              <a:srgbClr val="B3B3B3"/>
            </a:solidFill>
          </a:ln>
        </c:spPr>
        <c:txPr>
          <a:bodyPr rot="-5400000"/>
          <a:lstStyle/>
          <a:p>
            <a:pPr>
              <a:defRPr lang="lv-LV" sz="900" b="0" strike="noStrike" spc="-1">
                <a:latin typeface="Linux Libertine G"/>
              </a:defRPr>
            </a:pPr>
            <a:endParaRPr lang="lv-LV"/>
          </a:p>
        </c:txPr>
        <c:crossAx val="105944960"/>
        <c:crosses val="autoZero"/>
        <c:auto val="1"/>
        <c:lblAlgn val="ctr"/>
        <c:lblOffset val="100"/>
        <c:noMultiLvlLbl val="0"/>
      </c:catAx>
      <c:valAx>
        <c:axId val="105944960"/>
        <c:scaling>
          <c:orientation val="minMax"/>
        </c:scaling>
        <c:delete val="0"/>
        <c:axPos val="l"/>
        <c:title>
          <c:tx>
            <c:rich>
              <a:bodyPr rot="-5400000"/>
              <a:lstStyle/>
              <a:p>
                <a:pPr>
                  <a:defRPr lang="lv-LV" sz="900" b="0" strike="noStrike" spc="-1">
                    <a:latin typeface="Times New Roman"/>
                  </a:defRPr>
                </a:pPr>
                <a:r>
                  <a:rPr lang="lv-LV" sz="900" b="0" strike="noStrike" spc="-1">
                    <a:latin typeface="Times New Roman"/>
                  </a:rPr>
                  <a:t>GHG emissions, Gg CO2 eq.</a:t>
                </a:r>
              </a:p>
            </c:rich>
          </c:tx>
          <c:overlay val="0"/>
          <c:spPr>
            <a:noFill/>
            <a:ln w="0">
              <a:noFill/>
            </a:ln>
          </c:spPr>
        </c:title>
        <c:numFmt formatCode="[$-426]#,##0" sourceLinked="0"/>
        <c:majorTickMark val="out"/>
        <c:minorTickMark val="none"/>
        <c:tickLblPos val="nextTo"/>
        <c:spPr>
          <a:ln w="0">
            <a:solidFill>
              <a:srgbClr val="B3B3B3"/>
            </a:solidFill>
          </a:ln>
        </c:spPr>
        <c:txPr>
          <a:bodyPr/>
          <a:lstStyle/>
          <a:p>
            <a:pPr>
              <a:defRPr lang="lv-LV" sz="900" b="0" strike="noStrike" spc="-1">
                <a:latin typeface="Times New Roman"/>
              </a:defRPr>
            </a:pPr>
            <a:endParaRPr lang="lv-LV"/>
          </a:p>
        </c:txPr>
        <c:crossAx val="105943424"/>
        <c:crosses val="autoZero"/>
        <c:crossBetween val="between"/>
      </c:valAx>
      <c:spPr>
        <a:noFill/>
        <a:ln w="0">
          <a:noFill/>
        </a:ln>
      </c:spPr>
    </c:plotArea>
    <c:legend>
      <c:legendPos val="t"/>
      <c:overlay val="0"/>
      <c:spPr>
        <a:noFill/>
        <a:ln w="0">
          <a:noFill/>
        </a:ln>
      </c:spPr>
      <c:txPr>
        <a:bodyPr/>
        <a:lstStyle/>
        <a:p>
          <a:pPr>
            <a:defRPr lang="lv-LV" sz="900" b="0" strike="noStrike" spc="-1">
              <a:latin typeface="Times New Roman"/>
            </a:defRPr>
          </a:pPr>
          <a:endParaRPr lang="lv-LV"/>
        </a:p>
      </c:txPr>
    </c:legend>
    <c:plotVisOnly val="1"/>
    <c:dispBlanksAs val="gap"/>
    <c:showDLblsOverMax val="0"/>
  </c:chart>
  <c:spPr>
    <a:noFill/>
    <a:ln w="0">
      <a:noFill/>
    </a:ln>
  </c:sp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r>
              <a:rPr lang="lv-LV" sz="1800" b="1" dirty="0"/>
              <a:t>Mežaudžu krāja, milj. m3</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lv-LV"/>
        </a:p>
      </c:txPr>
    </c:title>
    <c:autoTitleDeleted val="0"/>
    <c:plotArea>
      <c:layout>
        <c:manualLayout>
          <c:layoutTarget val="inner"/>
          <c:xMode val="edge"/>
          <c:yMode val="edge"/>
          <c:x val="6.6972112860892385E-2"/>
          <c:y val="0.1361162512121124"/>
          <c:w val="0.91011122047244097"/>
          <c:h val="0.81024098658233568"/>
        </c:manualLayout>
      </c:layout>
      <c:barChart>
        <c:barDir val="col"/>
        <c:grouping val="clustered"/>
        <c:varyColors val="0"/>
        <c:ser>
          <c:idx val="0"/>
          <c:order val="0"/>
          <c:spPr>
            <a:solidFill>
              <a:schemeClr val="accent6"/>
            </a:solidFill>
            <a:ln>
              <a:solidFill>
                <a:schemeClr val="accent6"/>
              </a:solid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'1.2.1'!$A$2:$A$8</c:f>
              <c:strCache>
                <c:ptCount val="7"/>
                <c:pt idx="0">
                  <c:v>1935</c:v>
                </c:pt>
                <c:pt idx="1">
                  <c:v>1988</c:v>
                </c:pt>
                <c:pt idx="2">
                  <c:v>2000</c:v>
                </c:pt>
                <c:pt idx="3">
                  <c:v>2008</c:v>
                </c:pt>
                <c:pt idx="4">
                  <c:v>2003-08</c:v>
                </c:pt>
                <c:pt idx="5">
                  <c:v>2009-13</c:v>
                </c:pt>
                <c:pt idx="6">
                  <c:v>2014-18</c:v>
                </c:pt>
              </c:strCache>
            </c:strRef>
          </c:cat>
          <c:val>
            <c:numRef>
              <c:f>'1.2.1'!$B$2:$B$8</c:f>
              <c:numCache>
                <c:formatCode>General</c:formatCode>
                <c:ptCount val="7"/>
                <c:pt idx="0">
                  <c:v>176</c:v>
                </c:pt>
                <c:pt idx="1">
                  <c:v>432</c:v>
                </c:pt>
                <c:pt idx="2">
                  <c:v>546</c:v>
                </c:pt>
                <c:pt idx="3">
                  <c:v>577</c:v>
                </c:pt>
                <c:pt idx="4">
                  <c:v>647</c:v>
                </c:pt>
                <c:pt idx="5">
                  <c:v>663</c:v>
                </c:pt>
                <c:pt idx="6">
                  <c:v>679</c:v>
                </c:pt>
              </c:numCache>
            </c:numRef>
          </c:val>
          <c:extLst>
            <c:ext xmlns:c16="http://schemas.microsoft.com/office/drawing/2014/chart" uri="{C3380CC4-5D6E-409C-BE32-E72D297353CC}">
              <c16:uniqueId val="{00000000-2D6C-49B4-AC98-BDC8136D7895}"/>
            </c:ext>
          </c:extLst>
        </c:ser>
        <c:dLbls>
          <c:showLegendKey val="0"/>
          <c:showVal val="0"/>
          <c:showCatName val="0"/>
          <c:showSerName val="0"/>
          <c:showPercent val="0"/>
          <c:showBubbleSize val="0"/>
        </c:dLbls>
        <c:gapWidth val="219"/>
        <c:overlap val="-27"/>
        <c:axId val="70755456"/>
        <c:axId val="70756992"/>
      </c:barChart>
      <c:catAx>
        <c:axId val="70755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lv-LV"/>
          </a:p>
        </c:txPr>
        <c:crossAx val="70756992"/>
        <c:crosses val="autoZero"/>
        <c:auto val="1"/>
        <c:lblAlgn val="ctr"/>
        <c:lblOffset val="100"/>
        <c:noMultiLvlLbl val="0"/>
      </c:catAx>
      <c:valAx>
        <c:axId val="707569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lv-LV"/>
          </a:p>
        </c:txPr>
        <c:crossAx val="70755456"/>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Verdana" panose="020B0604030504040204" pitchFamily="34" charset="0"/>
          <a:ea typeface="Verdana" panose="020B0604030504040204" pitchFamily="34" charset="0"/>
          <a:cs typeface="Verdana" panose="020B0604030504040204" pitchFamily="34" charset="0"/>
        </a:defRPr>
      </a:pPr>
      <a:endParaRPr lang="lv-LV"/>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dirty="0" err="1"/>
              <a:t>Mežaud</a:t>
            </a:r>
            <a:r>
              <a:rPr lang="lv-LV" sz="1600" b="1" dirty="0" err="1"/>
              <a:t>žu</a:t>
            </a:r>
            <a:r>
              <a:rPr lang="lv-LV" sz="1600" b="1" dirty="0"/>
              <a:t> krāja koksnes ieguvei, 2019</a:t>
            </a:r>
            <a:endParaRPr lang="en-US" sz="1600" b="1" dirty="0"/>
          </a:p>
        </c:rich>
      </c:tx>
      <c:layout>
        <c:manualLayout>
          <c:xMode val="edge"/>
          <c:yMode val="edge"/>
          <c:x val="0.22835164835164834"/>
          <c:y val="0"/>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pieChart>
        <c:varyColors val="1"/>
        <c:ser>
          <c:idx val="0"/>
          <c:order val="0"/>
          <c:spPr>
            <a:solidFill>
              <a:schemeClr val="accent4"/>
            </a:solidFill>
            <a:ln>
              <a:solidFill>
                <a:schemeClr val="accent4"/>
              </a:solidFill>
            </a:ln>
          </c:spPr>
          <c:dPt>
            <c:idx val="0"/>
            <c:bubble3D val="0"/>
            <c:spPr>
              <a:solidFill>
                <a:schemeClr val="accent4"/>
              </a:solidFill>
              <a:ln w="19050">
                <a:solidFill>
                  <a:schemeClr val="accent4"/>
                </a:solidFill>
              </a:ln>
              <a:effectLst/>
            </c:spPr>
            <c:extLst>
              <c:ext xmlns:c16="http://schemas.microsoft.com/office/drawing/2014/chart" uri="{C3380CC4-5D6E-409C-BE32-E72D297353CC}">
                <c16:uniqueId val="{00000001-E890-41EA-B7CF-7A70EA23BDC5}"/>
              </c:ext>
            </c:extLst>
          </c:dPt>
          <c:dPt>
            <c:idx val="1"/>
            <c:bubble3D val="0"/>
            <c:spPr>
              <a:solidFill>
                <a:schemeClr val="accent6"/>
              </a:solidFill>
              <a:ln w="19050">
                <a:solidFill>
                  <a:schemeClr val="accent6"/>
                </a:solidFill>
              </a:ln>
              <a:effectLst/>
            </c:spPr>
            <c:extLst>
              <c:ext xmlns:c16="http://schemas.microsoft.com/office/drawing/2014/chart" uri="{C3380CC4-5D6E-409C-BE32-E72D297353CC}">
                <c16:uniqueId val="{00000003-E890-41EA-B7CF-7A70EA23BDC5}"/>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lv-LV"/>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'1.2.3'!$A$2:$A$3</c:f>
              <c:strCache>
                <c:ptCount val="2"/>
                <c:pt idx="0">
                  <c:v>Krāja, kas nav pieejama koksnes ieguvei, milj. m3</c:v>
                </c:pt>
                <c:pt idx="1">
                  <c:v>Krāja pieejama koksnes ieguvei, milj.m3</c:v>
                </c:pt>
              </c:strCache>
            </c:strRef>
          </c:cat>
          <c:val>
            <c:numRef>
              <c:f>'1.2.3'!$B$2:$B$3</c:f>
              <c:numCache>
                <c:formatCode>General</c:formatCode>
                <c:ptCount val="2"/>
                <c:pt idx="0">
                  <c:v>58.6</c:v>
                </c:pt>
                <c:pt idx="1">
                  <c:v>620.4</c:v>
                </c:pt>
              </c:numCache>
            </c:numRef>
          </c:val>
          <c:extLst>
            <c:ext xmlns:c16="http://schemas.microsoft.com/office/drawing/2014/chart" uri="{C3380CC4-5D6E-409C-BE32-E72D297353CC}">
              <c16:uniqueId val="{00000004-E890-41EA-B7CF-7A70EA23BDC5}"/>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18961771082962456"/>
          <c:y val="0.79545328224346301"/>
          <c:w val="0.76891272648889908"/>
          <c:h val="0.1724611562592109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legend>
    <c:plotVisOnly val="1"/>
    <c:dispBlanksAs val="gap"/>
    <c:showDLblsOverMax val="0"/>
  </c:chart>
  <c:spPr>
    <a:noFill/>
    <a:ln>
      <a:noFill/>
    </a:ln>
    <a:effectLst/>
  </c:spPr>
  <c:txPr>
    <a:bodyPr/>
    <a:lstStyle/>
    <a:p>
      <a:pPr>
        <a:defRPr/>
      </a:pPr>
      <a:endParaRPr lang="lv-LV"/>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40686345586402E-2"/>
          <c:y val="4.228855721393035E-2"/>
          <c:w val="0.81567612437112125"/>
          <c:h val="0.7451760880636189"/>
        </c:manualLayout>
      </c:layout>
      <c:barChart>
        <c:barDir val="col"/>
        <c:grouping val="stacked"/>
        <c:varyColors val="0"/>
        <c:ser>
          <c:idx val="0"/>
          <c:order val="0"/>
          <c:tx>
            <c:strRef>
              <c:f>'6.8.2'!$B$3</c:f>
              <c:strCache>
                <c:ptCount val="1"/>
                <c:pt idx="0">
                  <c:v>Zāģbaļķi</c:v>
                </c:pt>
              </c:strCache>
            </c:strRef>
          </c:tx>
          <c:spPr>
            <a:solidFill>
              <a:schemeClr val="accent1"/>
            </a:solidFill>
            <a:ln>
              <a:noFill/>
            </a:ln>
            <a:effectLst/>
          </c:spPr>
          <c:invertIfNegative val="0"/>
          <c:cat>
            <c:numRef>
              <c:f>'6.8.2'!$A$4:$A$26</c:f>
              <c:numCache>
                <c:formatCode>General</c:formatCode>
                <c:ptCount val="23"/>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2">
                  <c:v>2019</c:v>
                </c:pt>
              </c:numCache>
            </c:numRef>
          </c:cat>
          <c:val>
            <c:numRef>
              <c:f>'6.8.2'!$B$4:$B$26</c:f>
              <c:numCache>
                <c:formatCode>0</c:formatCode>
                <c:ptCount val="23"/>
                <c:pt idx="0">
                  <c:v>6.5898885037649189</c:v>
                </c:pt>
                <c:pt idx="1">
                  <c:v>9.0064939869437275</c:v>
                </c:pt>
                <c:pt idx="2">
                  <c:v>23.284870319463177</c:v>
                </c:pt>
                <c:pt idx="3">
                  <c:v>19.736512598107009</c:v>
                </c:pt>
                <c:pt idx="4">
                  <c:v>16.245923472262536</c:v>
                </c:pt>
                <c:pt idx="5">
                  <c:v>60.217500184973339</c:v>
                </c:pt>
                <c:pt idx="6">
                  <c:v>49.195650565449256</c:v>
                </c:pt>
                <c:pt idx="7">
                  <c:v>32.432940051564877</c:v>
                </c:pt>
                <c:pt idx="8">
                  <c:v>19.851907501949334</c:v>
                </c:pt>
                <c:pt idx="9">
                  <c:v>31.864502763217057</c:v>
                </c:pt>
                <c:pt idx="10">
                  <c:v>35.487134393088262</c:v>
                </c:pt>
                <c:pt idx="11">
                  <c:v>37.609347698647134</c:v>
                </c:pt>
                <c:pt idx="12">
                  <c:v>33.913153596166211</c:v>
                </c:pt>
                <c:pt idx="13">
                  <c:v>44.283043352058328</c:v>
                </c:pt>
                <c:pt idx="14">
                  <c:v>32.898219133641817</c:v>
                </c:pt>
                <c:pt idx="15">
                  <c:v>29.241723154677551</c:v>
                </c:pt>
                <c:pt idx="16">
                  <c:v>37.998000000000005</c:v>
                </c:pt>
                <c:pt idx="17">
                  <c:v>48.867999999999995</c:v>
                </c:pt>
                <c:pt idx="18">
                  <c:v>50.8598</c:v>
                </c:pt>
                <c:pt idx="19">
                  <c:v>57.886000000000003</c:v>
                </c:pt>
                <c:pt idx="20">
                  <c:v>60.215000000000003</c:v>
                </c:pt>
                <c:pt idx="21">
                  <c:v>93</c:v>
                </c:pt>
                <c:pt idx="22">
                  <c:v>81</c:v>
                </c:pt>
              </c:numCache>
            </c:numRef>
          </c:val>
          <c:extLst>
            <c:ext xmlns:c16="http://schemas.microsoft.com/office/drawing/2014/chart" uri="{C3380CC4-5D6E-409C-BE32-E72D297353CC}">
              <c16:uniqueId val="{00000000-BBA9-473D-9247-09F734E22ABA}"/>
            </c:ext>
          </c:extLst>
        </c:ser>
        <c:ser>
          <c:idx val="1"/>
          <c:order val="1"/>
          <c:tx>
            <c:strRef>
              <c:f>'6.8.2'!$C$3</c:f>
              <c:strCache>
                <c:ptCount val="1"/>
                <c:pt idx="0">
                  <c:v>Zāģmateriāli</c:v>
                </c:pt>
              </c:strCache>
            </c:strRef>
          </c:tx>
          <c:spPr>
            <a:solidFill>
              <a:schemeClr val="accent2"/>
            </a:solidFill>
            <a:ln>
              <a:noFill/>
            </a:ln>
            <a:effectLst/>
          </c:spPr>
          <c:invertIfNegative val="0"/>
          <c:cat>
            <c:numRef>
              <c:f>'6.8.2'!$A$4:$A$26</c:f>
              <c:numCache>
                <c:formatCode>General</c:formatCode>
                <c:ptCount val="23"/>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2">
                  <c:v>2019</c:v>
                </c:pt>
              </c:numCache>
            </c:numRef>
          </c:cat>
          <c:val>
            <c:numRef>
              <c:f>'6.8.2'!$C$4:$C$26</c:f>
              <c:numCache>
                <c:formatCode>0</c:formatCode>
                <c:ptCount val="23"/>
                <c:pt idx="0">
                  <c:v>237.42606900359132</c:v>
                </c:pt>
                <c:pt idx="1">
                  <c:v>269.81842448250154</c:v>
                </c:pt>
                <c:pt idx="2">
                  <c:v>312.19431448881909</c:v>
                </c:pt>
                <c:pt idx="3">
                  <c:v>338.85744247329268</c:v>
                </c:pt>
                <c:pt idx="4">
                  <c:v>318.58370612574771</c:v>
                </c:pt>
                <c:pt idx="5">
                  <c:v>329.67574458881847</c:v>
                </c:pt>
                <c:pt idx="6">
                  <c:v>410.37003915743219</c:v>
                </c:pt>
                <c:pt idx="7">
                  <c:v>427.28900945356037</c:v>
                </c:pt>
                <c:pt idx="8">
                  <c:v>444.90120147295687</c:v>
                </c:pt>
                <c:pt idx="9">
                  <c:v>436.62427789255611</c:v>
                </c:pt>
                <c:pt idx="10">
                  <c:v>454.7339286628989</c:v>
                </c:pt>
                <c:pt idx="11">
                  <c:v>283.72904536684484</c:v>
                </c:pt>
                <c:pt idx="12">
                  <c:v>251.46339519979966</c:v>
                </c:pt>
                <c:pt idx="13">
                  <c:v>395.77179412752344</c:v>
                </c:pt>
                <c:pt idx="14">
                  <c:v>418.60888668818046</c:v>
                </c:pt>
                <c:pt idx="15">
                  <c:v>433.65717895743342</c:v>
                </c:pt>
                <c:pt idx="16">
                  <c:v>471.58960000000002</c:v>
                </c:pt>
                <c:pt idx="17">
                  <c:v>559.83799999999997</c:v>
                </c:pt>
                <c:pt idx="18">
                  <c:v>581.76</c:v>
                </c:pt>
                <c:pt idx="19">
                  <c:v>610.90800000000002</c:v>
                </c:pt>
                <c:pt idx="20">
                  <c:v>630.70899999999995</c:v>
                </c:pt>
                <c:pt idx="21">
                  <c:v>735</c:v>
                </c:pt>
                <c:pt idx="22">
                  <c:v>693</c:v>
                </c:pt>
              </c:numCache>
            </c:numRef>
          </c:val>
          <c:extLst>
            <c:ext xmlns:c16="http://schemas.microsoft.com/office/drawing/2014/chart" uri="{C3380CC4-5D6E-409C-BE32-E72D297353CC}">
              <c16:uniqueId val="{00000001-BBA9-473D-9247-09F734E22ABA}"/>
            </c:ext>
          </c:extLst>
        </c:ser>
        <c:ser>
          <c:idx val="2"/>
          <c:order val="2"/>
          <c:tx>
            <c:strRef>
              <c:f>'6.8.2'!$D$3</c:f>
              <c:strCache>
                <c:ptCount val="1"/>
                <c:pt idx="0">
                  <c:v>Plātnes</c:v>
                </c:pt>
              </c:strCache>
            </c:strRef>
          </c:tx>
          <c:spPr>
            <a:solidFill>
              <a:schemeClr val="accent3"/>
            </a:solidFill>
            <a:ln>
              <a:noFill/>
            </a:ln>
            <a:effectLst/>
          </c:spPr>
          <c:invertIfNegative val="0"/>
          <c:cat>
            <c:numRef>
              <c:f>'6.8.2'!$A$4:$A$26</c:f>
              <c:numCache>
                <c:formatCode>General</c:formatCode>
                <c:ptCount val="23"/>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2">
                  <c:v>2019</c:v>
                </c:pt>
              </c:numCache>
            </c:numRef>
          </c:cat>
          <c:val>
            <c:numRef>
              <c:f>'6.8.2'!$D$4:$D$26</c:f>
              <c:numCache>
                <c:formatCode>0</c:formatCode>
                <c:ptCount val="23"/>
                <c:pt idx="0">
                  <c:v>69.936359212525829</c:v>
                </c:pt>
                <c:pt idx="1">
                  <c:v>85.884912436468767</c:v>
                </c:pt>
                <c:pt idx="2">
                  <c:v>74.269933011195164</c:v>
                </c:pt>
                <c:pt idx="3">
                  <c:v>68.64495079709279</c:v>
                </c:pt>
                <c:pt idx="4">
                  <c:v>79.557350271199368</c:v>
                </c:pt>
                <c:pt idx="5">
                  <c:v>79.804887280095159</c:v>
                </c:pt>
                <c:pt idx="6">
                  <c:v>93.626076402524745</c:v>
                </c:pt>
                <c:pt idx="7">
                  <c:v>109.22194950512518</c:v>
                </c:pt>
                <c:pt idx="8">
                  <c:v>128.55613229292945</c:v>
                </c:pt>
                <c:pt idx="9">
                  <c:v>153.25110699426867</c:v>
                </c:pt>
                <c:pt idx="10">
                  <c:v>205.14648465290466</c:v>
                </c:pt>
                <c:pt idx="11">
                  <c:v>212.4122002720531</c:v>
                </c:pt>
                <c:pt idx="12">
                  <c:v>167.49006266327456</c:v>
                </c:pt>
                <c:pt idx="13">
                  <c:v>234.86235138103942</c:v>
                </c:pt>
                <c:pt idx="14">
                  <c:v>268.64958082196461</c:v>
                </c:pt>
                <c:pt idx="15">
                  <c:v>288.88011451272331</c:v>
                </c:pt>
                <c:pt idx="16">
                  <c:v>303.82139999999998</c:v>
                </c:pt>
                <c:pt idx="17">
                  <c:v>314.16300000000001</c:v>
                </c:pt>
                <c:pt idx="18">
                  <c:v>337.74599999999998</c:v>
                </c:pt>
                <c:pt idx="19">
                  <c:v>382.88499999999999</c:v>
                </c:pt>
                <c:pt idx="20">
                  <c:v>430.21699999999998</c:v>
                </c:pt>
                <c:pt idx="21">
                  <c:v>480</c:v>
                </c:pt>
                <c:pt idx="22">
                  <c:v>412</c:v>
                </c:pt>
              </c:numCache>
            </c:numRef>
          </c:val>
          <c:extLst>
            <c:ext xmlns:c16="http://schemas.microsoft.com/office/drawing/2014/chart" uri="{C3380CC4-5D6E-409C-BE32-E72D297353CC}">
              <c16:uniqueId val="{00000002-BBA9-473D-9247-09F734E22ABA}"/>
            </c:ext>
          </c:extLst>
        </c:ser>
        <c:ser>
          <c:idx val="3"/>
          <c:order val="3"/>
          <c:tx>
            <c:strRef>
              <c:f>'6.8.2'!$E$3</c:f>
              <c:strCache>
                <c:ptCount val="1"/>
                <c:pt idx="0">
                  <c:v>Enerģētikas un celulozes izejviena</c:v>
                </c:pt>
              </c:strCache>
            </c:strRef>
          </c:tx>
          <c:spPr>
            <a:solidFill>
              <a:schemeClr val="accent4"/>
            </a:solidFill>
            <a:ln>
              <a:noFill/>
            </a:ln>
            <a:effectLst/>
          </c:spPr>
          <c:invertIfNegative val="0"/>
          <c:cat>
            <c:numRef>
              <c:f>'6.8.2'!$A$4:$A$26</c:f>
              <c:numCache>
                <c:formatCode>General</c:formatCode>
                <c:ptCount val="23"/>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2">
                  <c:v>2019</c:v>
                </c:pt>
              </c:numCache>
            </c:numRef>
          </c:cat>
          <c:val>
            <c:numRef>
              <c:f>'6.8.2'!$E$4:$E$26</c:f>
              <c:numCache>
                <c:formatCode>0</c:formatCode>
                <c:ptCount val="23"/>
                <c:pt idx="0">
                  <c:v>73.277898247591096</c:v>
                </c:pt>
                <c:pt idx="1">
                  <c:v>109.20114285063831</c:v>
                </c:pt>
                <c:pt idx="2">
                  <c:v>76.4509023853023</c:v>
                </c:pt>
                <c:pt idx="3">
                  <c:v>97.523633900774627</c:v>
                </c:pt>
                <c:pt idx="4">
                  <c:v>99.942515978850452</c:v>
                </c:pt>
                <c:pt idx="5">
                  <c:v>81.004092179327387</c:v>
                </c:pt>
                <c:pt idx="6">
                  <c:v>123.3188769557373</c:v>
                </c:pt>
                <c:pt idx="7">
                  <c:v>187.28692494635774</c:v>
                </c:pt>
                <c:pt idx="8">
                  <c:v>221.9907684076926</c:v>
                </c:pt>
                <c:pt idx="9">
                  <c:v>211.57961536929218</c:v>
                </c:pt>
                <c:pt idx="10">
                  <c:v>350.51024183129294</c:v>
                </c:pt>
                <c:pt idx="11">
                  <c:v>278.44178462273976</c:v>
                </c:pt>
                <c:pt idx="12">
                  <c:v>209.29448324141583</c:v>
                </c:pt>
                <c:pt idx="13">
                  <c:v>354.26662341136364</c:v>
                </c:pt>
                <c:pt idx="14">
                  <c:v>405.56968941554118</c:v>
                </c:pt>
                <c:pt idx="15">
                  <c:v>375.54823250863677</c:v>
                </c:pt>
                <c:pt idx="16">
                  <c:v>378.18239999999997</c:v>
                </c:pt>
                <c:pt idx="17">
                  <c:v>395.815</c:v>
                </c:pt>
                <c:pt idx="18">
                  <c:v>381.77</c:v>
                </c:pt>
                <c:pt idx="19">
                  <c:v>376</c:v>
                </c:pt>
                <c:pt idx="20">
                  <c:v>372</c:v>
                </c:pt>
                <c:pt idx="21">
                  <c:v>556</c:v>
                </c:pt>
                <c:pt idx="22">
                  <c:v>619</c:v>
                </c:pt>
              </c:numCache>
            </c:numRef>
          </c:val>
          <c:extLst>
            <c:ext xmlns:c16="http://schemas.microsoft.com/office/drawing/2014/chart" uri="{C3380CC4-5D6E-409C-BE32-E72D297353CC}">
              <c16:uniqueId val="{00000003-BBA9-473D-9247-09F734E22ABA}"/>
            </c:ext>
          </c:extLst>
        </c:ser>
        <c:ser>
          <c:idx val="4"/>
          <c:order val="4"/>
          <c:tx>
            <c:strRef>
              <c:f>'6.8.2'!$F$3</c:f>
              <c:strCache>
                <c:ptCount val="1"/>
                <c:pt idx="0">
                  <c:v>Tālākapstrādes produkti</c:v>
                </c:pt>
              </c:strCache>
            </c:strRef>
          </c:tx>
          <c:spPr>
            <a:solidFill>
              <a:schemeClr val="accent5"/>
            </a:solidFill>
            <a:ln>
              <a:noFill/>
            </a:ln>
            <a:effectLst/>
          </c:spPr>
          <c:invertIfNegative val="0"/>
          <c:cat>
            <c:numRef>
              <c:f>'6.8.2'!$A$4:$A$26</c:f>
              <c:numCache>
                <c:formatCode>General</c:formatCode>
                <c:ptCount val="23"/>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2">
                  <c:v>2019</c:v>
                </c:pt>
              </c:numCache>
            </c:numRef>
          </c:cat>
          <c:val>
            <c:numRef>
              <c:f>'6.8.2'!$F$4:$F$26</c:f>
              <c:numCache>
                <c:formatCode>0</c:formatCode>
                <c:ptCount val="23"/>
                <c:pt idx="0">
                  <c:v>57.603400094478687</c:v>
                </c:pt>
                <c:pt idx="1">
                  <c:v>80.053471522643576</c:v>
                </c:pt>
                <c:pt idx="2">
                  <c:v>102.56316127967399</c:v>
                </c:pt>
                <c:pt idx="3">
                  <c:v>128.49613832590595</c:v>
                </c:pt>
                <c:pt idx="4">
                  <c:v>151.85969345649713</c:v>
                </c:pt>
                <c:pt idx="5">
                  <c:v>182.9087483850405</c:v>
                </c:pt>
                <c:pt idx="6">
                  <c:v>210.42694691549849</c:v>
                </c:pt>
                <c:pt idx="7">
                  <c:v>231.15235542199528</c:v>
                </c:pt>
                <c:pt idx="8">
                  <c:v>258.79975071285878</c:v>
                </c:pt>
                <c:pt idx="9">
                  <c:v>277.36595124672027</c:v>
                </c:pt>
                <c:pt idx="10">
                  <c:v>298.17972009265736</c:v>
                </c:pt>
                <c:pt idx="11">
                  <c:v>262.15957791930612</c:v>
                </c:pt>
                <c:pt idx="12">
                  <c:v>207.95584544197243</c:v>
                </c:pt>
                <c:pt idx="13">
                  <c:v>258.25521767092954</c:v>
                </c:pt>
                <c:pt idx="14">
                  <c:v>298.33225195075721</c:v>
                </c:pt>
                <c:pt idx="15">
                  <c:v>328.658061137956</c:v>
                </c:pt>
                <c:pt idx="16">
                  <c:v>352.33489999999995</c:v>
                </c:pt>
                <c:pt idx="17">
                  <c:v>389.59299999999996</c:v>
                </c:pt>
                <c:pt idx="18">
                  <c:v>408.8</c:v>
                </c:pt>
                <c:pt idx="19">
                  <c:v>442</c:v>
                </c:pt>
                <c:pt idx="20">
                  <c:v>505.7</c:v>
                </c:pt>
                <c:pt idx="21">
                  <c:v>524</c:v>
                </c:pt>
                <c:pt idx="22">
                  <c:v>539</c:v>
                </c:pt>
              </c:numCache>
            </c:numRef>
          </c:val>
          <c:extLst>
            <c:ext xmlns:c16="http://schemas.microsoft.com/office/drawing/2014/chart" uri="{C3380CC4-5D6E-409C-BE32-E72D297353CC}">
              <c16:uniqueId val="{00000004-BBA9-473D-9247-09F734E22ABA}"/>
            </c:ext>
          </c:extLst>
        </c:ser>
        <c:dLbls>
          <c:showLegendKey val="0"/>
          <c:showVal val="0"/>
          <c:showCatName val="0"/>
          <c:showSerName val="0"/>
          <c:showPercent val="0"/>
          <c:showBubbleSize val="0"/>
        </c:dLbls>
        <c:gapWidth val="219"/>
        <c:overlap val="100"/>
        <c:axId val="863789167"/>
        <c:axId val="860439855"/>
      </c:barChart>
      <c:lineChart>
        <c:grouping val="standard"/>
        <c:varyColors val="0"/>
        <c:ser>
          <c:idx val="5"/>
          <c:order val="5"/>
          <c:tx>
            <c:strRef>
              <c:f>'6.8.2'!$G$27</c:f>
              <c:strCache>
                <c:ptCount val="1"/>
                <c:pt idx="0">
                  <c:v>Saražotais apaļo kokmateriālu apjoms</c:v>
                </c:pt>
              </c:strCache>
            </c:strRef>
          </c:tx>
          <c:spPr>
            <a:ln w="28575" cap="rnd">
              <a:solidFill>
                <a:schemeClr val="accent6"/>
              </a:solidFill>
              <a:round/>
            </a:ln>
            <a:effectLst/>
          </c:spPr>
          <c:marker>
            <c:symbol val="none"/>
          </c:marker>
          <c:dLbls>
            <c:dLbl>
              <c:idx val="14"/>
              <c:layout>
                <c:manualLayout>
                  <c:x val="-1.3101943807618017E-2"/>
                  <c:y val="-2.35572139303482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BA9-473D-9247-09F734E22ABA}"/>
                </c:ext>
              </c:extLst>
            </c:dLbl>
            <c:dLbl>
              <c:idx val="15"/>
              <c:layout>
                <c:manualLayout>
                  <c:x val="-3.9037894670631804E-2"/>
                  <c:y val="3.86318407960199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BA9-473D-9247-09F734E22ABA}"/>
                </c:ext>
              </c:extLst>
            </c:dLbl>
            <c:dLbl>
              <c:idx val="17"/>
              <c:layout>
                <c:manualLayout>
                  <c:x val="-1.3101943807618144E-2"/>
                  <c:y val="-3.35074626865671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BA9-473D-9247-09F734E22ABA}"/>
                </c:ext>
              </c:extLst>
            </c:dLbl>
            <c:dLbl>
              <c:idx val="18"/>
              <c:layout>
                <c:manualLayout>
                  <c:x val="-3.2363709981882954E-2"/>
                  <c:y val="1.62437810945273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BA9-473D-9247-09F734E22AB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'6.8.2'!$G$4:$G$26</c:f>
              <c:numCache>
                <c:formatCode>General</c:formatCode>
                <c:ptCount val="23"/>
                <c:pt idx="0">
                  <c:v>8.9</c:v>
                </c:pt>
                <c:pt idx="1">
                  <c:v>10</c:v>
                </c:pt>
                <c:pt idx="2">
                  <c:v>10.8</c:v>
                </c:pt>
                <c:pt idx="3">
                  <c:v>11</c:v>
                </c:pt>
                <c:pt idx="4">
                  <c:v>10.5</c:v>
                </c:pt>
                <c:pt idx="5">
                  <c:v>11.3</c:v>
                </c:pt>
                <c:pt idx="6">
                  <c:v>11.7</c:v>
                </c:pt>
                <c:pt idx="7">
                  <c:v>10.8</c:v>
                </c:pt>
                <c:pt idx="8">
                  <c:v>11.3</c:v>
                </c:pt>
                <c:pt idx="9">
                  <c:v>9.8000000000000007</c:v>
                </c:pt>
                <c:pt idx="10">
                  <c:v>10.1</c:v>
                </c:pt>
                <c:pt idx="11">
                  <c:v>8.9</c:v>
                </c:pt>
                <c:pt idx="12">
                  <c:v>10.7</c:v>
                </c:pt>
                <c:pt idx="13">
                  <c:v>12.9</c:v>
                </c:pt>
                <c:pt idx="14">
                  <c:v>12.72</c:v>
                </c:pt>
                <c:pt idx="15">
                  <c:v>11.73</c:v>
                </c:pt>
                <c:pt idx="16">
                  <c:v>11.7</c:v>
                </c:pt>
                <c:pt idx="17">
                  <c:v>11.68</c:v>
                </c:pt>
                <c:pt idx="18">
                  <c:v>10.600000000000001</c:v>
                </c:pt>
                <c:pt idx="19">
                  <c:v>10.6</c:v>
                </c:pt>
                <c:pt idx="20">
                  <c:v>11.4</c:v>
                </c:pt>
                <c:pt idx="21">
                  <c:v>12.8</c:v>
                </c:pt>
                <c:pt idx="22">
                  <c:v>13.3</c:v>
                </c:pt>
              </c:numCache>
            </c:numRef>
          </c:val>
          <c:smooth val="0"/>
          <c:extLst>
            <c:ext xmlns:c16="http://schemas.microsoft.com/office/drawing/2014/chart" uri="{C3380CC4-5D6E-409C-BE32-E72D297353CC}">
              <c16:uniqueId val="{00000005-BBA9-473D-9247-09F734E22ABA}"/>
            </c:ext>
          </c:extLst>
        </c:ser>
        <c:dLbls>
          <c:showLegendKey val="0"/>
          <c:showVal val="0"/>
          <c:showCatName val="0"/>
          <c:showSerName val="0"/>
          <c:showPercent val="0"/>
          <c:showBubbleSize val="0"/>
        </c:dLbls>
        <c:marker val="1"/>
        <c:smooth val="0"/>
        <c:axId val="863818767"/>
        <c:axId val="860417391"/>
      </c:lineChart>
      <c:catAx>
        <c:axId val="8637891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lv-LV"/>
          </a:p>
        </c:txPr>
        <c:crossAx val="860439855"/>
        <c:crosses val="autoZero"/>
        <c:auto val="1"/>
        <c:lblAlgn val="ctr"/>
        <c:lblOffset val="100"/>
        <c:noMultiLvlLbl val="0"/>
      </c:catAx>
      <c:valAx>
        <c:axId val="86043985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r>
                  <a:rPr lang="lv-LV"/>
                  <a:t>Eksporta vērtība milj. EUR</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lv-LV"/>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lv-LV"/>
          </a:p>
        </c:txPr>
        <c:crossAx val="863789167"/>
        <c:crosses val="autoZero"/>
        <c:crossBetween val="between"/>
      </c:valAx>
      <c:valAx>
        <c:axId val="860417391"/>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r>
                  <a:rPr lang="lv-LV"/>
                  <a:t>Saražotais apaļo kokmateriālu apjoms, milj. m3</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lv-LV"/>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lv-LV"/>
          </a:p>
        </c:txPr>
        <c:crossAx val="863818767"/>
        <c:crosses val="max"/>
        <c:crossBetween val="between"/>
      </c:valAx>
      <c:catAx>
        <c:axId val="863818767"/>
        <c:scaling>
          <c:orientation val="minMax"/>
        </c:scaling>
        <c:delete val="1"/>
        <c:axPos val="b"/>
        <c:majorTickMark val="out"/>
        <c:minorTickMark val="none"/>
        <c:tickLblPos val="nextTo"/>
        <c:crossAx val="860417391"/>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Verdana" panose="020B0604030504040204" pitchFamily="34" charset="0"/>
          <a:ea typeface="Verdana" panose="020B0604030504040204" pitchFamily="34" charset="0"/>
          <a:cs typeface="Verdana" panose="020B0604030504040204" pitchFamily="34" charset="0"/>
        </a:defRPr>
      </a:pPr>
      <a:endParaRPr lang="lv-LV"/>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solidFill>
                <a:latin typeface="Verdana" panose="020B0604030504040204" pitchFamily="34" charset="0"/>
                <a:ea typeface="Verdana" panose="020B0604030504040204" pitchFamily="34" charset="0"/>
                <a:cs typeface="Verdana" panose="020B0604030504040204" pitchFamily="34" charset="0"/>
              </a:defRPr>
            </a:pPr>
            <a:r>
              <a:rPr lang="lv-LV" sz="1600" b="1">
                <a:solidFill>
                  <a:schemeClr val="tx1"/>
                </a:solidFill>
              </a:rPr>
              <a:t>Meža nekoksnes produkti </a:t>
            </a:r>
          </a:p>
        </c:rich>
      </c:tx>
      <c:layout>
        <c:manualLayout>
          <c:xMode val="edge"/>
          <c:yMode val="edge"/>
          <c:x val="0.15296522309711286"/>
          <c:y val="6.8787618228718832E-3"/>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lv-LV"/>
        </a:p>
      </c:txPr>
    </c:title>
    <c:autoTitleDeleted val="0"/>
    <c:plotArea>
      <c:layout/>
      <c:barChart>
        <c:barDir val="col"/>
        <c:grouping val="clustered"/>
        <c:varyColors val="0"/>
        <c:ser>
          <c:idx val="0"/>
          <c:order val="0"/>
          <c:tx>
            <c:strRef>
              <c:f>'3.3.1'!$A$62</c:f>
              <c:strCache>
                <c:ptCount val="1"/>
                <c:pt idx="0">
                  <c:v>2009.</c:v>
                </c:pt>
              </c:strCache>
            </c:strRef>
          </c:tx>
          <c:spPr>
            <a:solidFill>
              <a:schemeClr val="accent1"/>
            </a:solidFill>
            <a:ln>
              <a:noFill/>
            </a:ln>
            <a:effectLst/>
          </c:spPr>
          <c:invertIfNegative val="0"/>
          <c:dLbls>
            <c:spPr>
              <a:noFill/>
              <a:ln>
                <a:noFill/>
              </a:ln>
              <a:effectLst/>
            </c:spPr>
            <c:txPr>
              <a:bodyPr rot="-5400000" spcFirstLastPara="1" vertOverflow="ellipsis" wrap="square" anchor="ctr" anchorCtr="1"/>
              <a:lstStyle/>
              <a:p>
                <a:pPr>
                  <a:defRPr sz="9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'3.3.1'!$B$60:$K$61</c:f>
              <c:multiLvlStrCache>
                <c:ptCount val="10"/>
                <c:lvl>
                  <c:pt idx="0">
                    <c:v>Kopējs</c:v>
                  </c:pt>
                  <c:pt idx="1">
                    <c:v>T.sk. pārdots vai citādi atsavināts</c:v>
                  </c:pt>
                  <c:pt idx="2">
                    <c:v>Kopējs</c:v>
                  </c:pt>
                  <c:pt idx="3">
                    <c:v>T.sk. pārdots vai citādi atsavināts</c:v>
                  </c:pt>
                  <c:pt idx="4">
                    <c:v>Kopējs</c:v>
                  </c:pt>
                  <c:pt idx="5">
                    <c:v>T.sk. pārdots vai citādi atsavināts</c:v>
                  </c:pt>
                  <c:pt idx="6">
                    <c:v>Kopējs</c:v>
                  </c:pt>
                  <c:pt idx="7">
                    <c:v>T.sk. pārdots vai citādi atsavināts</c:v>
                  </c:pt>
                  <c:pt idx="8">
                    <c:v>Kopējs</c:v>
                  </c:pt>
                  <c:pt idx="9">
                    <c:v>T.sk. pārdots vai citādi atsavināts</c:v>
                  </c:pt>
                </c:lvl>
                <c:lvl>
                  <c:pt idx="0">
                    <c:v>Savvaļas ogas</c:v>
                  </c:pt>
                  <c:pt idx="2">
                    <c:v>Sēnes</c:v>
                  </c:pt>
                  <c:pt idx="4">
                    <c:v>Bērzu sulas </c:v>
                  </c:pt>
                  <c:pt idx="6">
                    <c:v>Ziemassvētku egles</c:v>
                  </c:pt>
                  <c:pt idx="8">
                    <c:v>Medījamo dzīvnieku gaļa</c:v>
                  </c:pt>
                </c:lvl>
              </c:multiLvlStrCache>
            </c:multiLvlStrRef>
          </c:cat>
          <c:val>
            <c:numRef>
              <c:f>'3.3.1'!$B$62:$K$62</c:f>
              <c:numCache>
                <c:formatCode>General</c:formatCode>
                <c:ptCount val="10"/>
                <c:pt idx="0">
                  <c:v>6.1</c:v>
                </c:pt>
                <c:pt idx="1">
                  <c:v>1.1000000000000001</c:v>
                </c:pt>
                <c:pt idx="2">
                  <c:v>21.5</c:v>
                </c:pt>
                <c:pt idx="3">
                  <c:v>2.7</c:v>
                </c:pt>
                <c:pt idx="4">
                  <c:v>23.6</c:v>
                </c:pt>
                <c:pt idx="5">
                  <c:v>2.8</c:v>
                </c:pt>
                <c:pt idx="6">
                  <c:v>654.70000000000005</c:v>
                </c:pt>
                <c:pt idx="7">
                  <c:v>82.4</c:v>
                </c:pt>
                <c:pt idx="8">
                  <c:v>2.7120000000000002</c:v>
                </c:pt>
                <c:pt idx="9">
                  <c:v>7.5999999999999998E-2</c:v>
                </c:pt>
              </c:numCache>
            </c:numRef>
          </c:val>
          <c:extLst>
            <c:ext xmlns:c16="http://schemas.microsoft.com/office/drawing/2014/chart" uri="{C3380CC4-5D6E-409C-BE32-E72D297353CC}">
              <c16:uniqueId val="{00000000-2E14-4784-9434-61774691A164}"/>
            </c:ext>
          </c:extLst>
        </c:ser>
        <c:ser>
          <c:idx val="1"/>
          <c:order val="1"/>
          <c:tx>
            <c:strRef>
              <c:f>'3.3.1'!$A$63</c:f>
              <c:strCache>
                <c:ptCount val="1"/>
                <c:pt idx="0">
                  <c:v>2017.</c:v>
                </c:pt>
              </c:strCache>
            </c:strRef>
          </c:tx>
          <c:spPr>
            <a:solidFill>
              <a:schemeClr val="accent2"/>
            </a:solidFill>
            <a:ln>
              <a:noFill/>
            </a:ln>
            <a:effectLst/>
          </c:spPr>
          <c:invertIfNegative val="0"/>
          <c:dLbls>
            <c:spPr>
              <a:noFill/>
              <a:ln>
                <a:noFill/>
              </a:ln>
              <a:effectLst/>
            </c:spPr>
            <c:txPr>
              <a:bodyPr rot="-5400000" spcFirstLastPara="1" vertOverflow="ellipsis" wrap="square" anchor="ctr" anchorCtr="1"/>
              <a:lstStyle/>
              <a:p>
                <a:pPr>
                  <a:defRPr sz="9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'3.3.1'!$B$60:$K$61</c:f>
              <c:multiLvlStrCache>
                <c:ptCount val="10"/>
                <c:lvl>
                  <c:pt idx="0">
                    <c:v>Kopējs</c:v>
                  </c:pt>
                  <c:pt idx="1">
                    <c:v>T.sk. pārdots vai citādi atsavināts</c:v>
                  </c:pt>
                  <c:pt idx="2">
                    <c:v>Kopējs</c:v>
                  </c:pt>
                  <c:pt idx="3">
                    <c:v>T.sk. pārdots vai citādi atsavināts</c:v>
                  </c:pt>
                  <c:pt idx="4">
                    <c:v>Kopējs</c:v>
                  </c:pt>
                  <c:pt idx="5">
                    <c:v>T.sk. pārdots vai citādi atsavināts</c:v>
                  </c:pt>
                  <c:pt idx="6">
                    <c:v>Kopējs</c:v>
                  </c:pt>
                  <c:pt idx="7">
                    <c:v>T.sk. pārdots vai citādi atsavināts</c:v>
                  </c:pt>
                  <c:pt idx="8">
                    <c:v>Kopējs</c:v>
                  </c:pt>
                  <c:pt idx="9">
                    <c:v>T.sk. pārdots vai citādi atsavināts</c:v>
                  </c:pt>
                </c:lvl>
                <c:lvl>
                  <c:pt idx="0">
                    <c:v>Savvaļas ogas</c:v>
                  </c:pt>
                  <c:pt idx="2">
                    <c:v>Sēnes</c:v>
                  </c:pt>
                  <c:pt idx="4">
                    <c:v>Bērzu sulas </c:v>
                  </c:pt>
                  <c:pt idx="6">
                    <c:v>Ziemassvētku egles</c:v>
                  </c:pt>
                  <c:pt idx="8">
                    <c:v>Medījamo dzīvnieku gaļa</c:v>
                  </c:pt>
                </c:lvl>
              </c:multiLvlStrCache>
            </c:multiLvlStrRef>
          </c:cat>
          <c:val>
            <c:numRef>
              <c:f>'3.3.1'!$B$63:$K$63</c:f>
              <c:numCache>
                <c:formatCode>General</c:formatCode>
                <c:ptCount val="10"/>
                <c:pt idx="0">
                  <c:v>15.1</c:v>
                </c:pt>
                <c:pt idx="1">
                  <c:v>8.6</c:v>
                </c:pt>
                <c:pt idx="2">
                  <c:v>14.3</c:v>
                </c:pt>
                <c:pt idx="3">
                  <c:v>3.1</c:v>
                </c:pt>
                <c:pt idx="4">
                  <c:v>12.4</c:v>
                </c:pt>
                <c:pt idx="5">
                  <c:v>11.4</c:v>
                </c:pt>
                <c:pt idx="6">
                  <c:v>616.6</c:v>
                </c:pt>
                <c:pt idx="7">
                  <c:v>29</c:v>
                </c:pt>
                <c:pt idx="8">
                  <c:v>4.2</c:v>
                </c:pt>
                <c:pt idx="9">
                  <c:v>0.2</c:v>
                </c:pt>
              </c:numCache>
            </c:numRef>
          </c:val>
          <c:extLst>
            <c:ext xmlns:c16="http://schemas.microsoft.com/office/drawing/2014/chart" uri="{C3380CC4-5D6E-409C-BE32-E72D297353CC}">
              <c16:uniqueId val="{00000001-2E14-4784-9434-61774691A164}"/>
            </c:ext>
          </c:extLst>
        </c:ser>
        <c:dLbls>
          <c:dLblPos val="outEnd"/>
          <c:showLegendKey val="0"/>
          <c:showVal val="1"/>
          <c:showCatName val="0"/>
          <c:showSerName val="0"/>
          <c:showPercent val="0"/>
          <c:showBubbleSize val="0"/>
        </c:dLbls>
        <c:gapWidth val="219"/>
        <c:overlap val="-27"/>
        <c:axId val="115098752"/>
        <c:axId val="115100288"/>
      </c:barChart>
      <c:catAx>
        <c:axId val="115098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lv-LV"/>
          </a:p>
        </c:txPr>
        <c:crossAx val="115100288"/>
        <c:crosses val="autoZero"/>
        <c:auto val="1"/>
        <c:lblAlgn val="ctr"/>
        <c:lblOffset val="100"/>
        <c:noMultiLvlLbl val="0"/>
      </c:catAx>
      <c:valAx>
        <c:axId val="1151002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r>
                  <a:rPr lang="lv-LV"/>
                  <a:t>Apjoms, 1000t/ 1000gab.</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lv-LV"/>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lv-LV"/>
          </a:p>
        </c:txPr>
        <c:crossAx val="1150987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lv-LV"/>
        </a:p>
      </c:txPr>
    </c:legend>
    <c:plotVisOnly val="1"/>
    <c:dispBlanksAs val="gap"/>
    <c:showDLblsOverMax val="0"/>
  </c:chart>
  <c:spPr>
    <a:noFill/>
    <a:ln>
      <a:noFill/>
    </a:ln>
    <a:effectLst/>
  </c:spPr>
  <c:txPr>
    <a:bodyPr/>
    <a:lstStyle/>
    <a:p>
      <a:pPr>
        <a:defRPr>
          <a:latin typeface="Verdana" panose="020B0604030504040204" pitchFamily="34" charset="0"/>
          <a:ea typeface="Verdana" panose="020B0604030504040204" pitchFamily="34" charset="0"/>
          <a:cs typeface="Verdana" panose="020B0604030504040204" pitchFamily="34" charset="0"/>
        </a:defRPr>
      </a:pPr>
      <a:endParaRPr lang="lv-LV"/>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Verdana" panose="020B0604030504040204" pitchFamily="34" charset="0"/>
                <a:ea typeface="Verdana" panose="020B0604030504040204" pitchFamily="34" charset="0"/>
                <a:cs typeface="Verdana" panose="020B0604030504040204" pitchFamily="34" charset="0"/>
              </a:defRPr>
            </a:pPr>
            <a:r>
              <a:rPr lang="lv-LV" sz="1600" b="1">
                <a:solidFill>
                  <a:schemeClr val="tx1"/>
                </a:solidFill>
              </a:rPr>
              <a:t>Atmirušās koksnes apjoms mežā, dalījumā pa tās veidiem</a:t>
            </a:r>
          </a:p>
        </c:rich>
      </c:tx>
      <c:layout>
        <c:manualLayout>
          <c:xMode val="edge"/>
          <c:yMode val="edge"/>
          <c:x val="0.10666643642358087"/>
          <c:y val="1.513157920865415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lv-LV"/>
        </a:p>
      </c:txPr>
    </c:title>
    <c:autoTitleDeleted val="0"/>
    <c:plotArea>
      <c:layout/>
      <c:barChart>
        <c:barDir val="col"/>
        <c:grouping val="clustered"/>
        <c:varyColors val="0"/>
        <c:ser>
          <c:idx val="0"/>
          <c:order val="0"/>
          <c:tx>
            <c:strRef>
              <c:f>'4.5 atmirusi koksne'!$B$6</c:f>
              <c:strCache>
                <c:ptCount val="1"/>
                <c:pt idx="0">
                  <c:v>MSI I 2003-2008</c:v>
                </c:pt>
              </c:strCache>
            </c:strRef>
          </c:tx>
          <c:spPr>
            <a:solidFill>
              <a:schemeClr val="accent1"/>
            </a:solidFill>
            <a:ln>
              <a:noFill/>
            </a:ln>
            <a:effectLst/>
          </c:spPr>
          <c:invertIfNegative val="0"/>
          <c:cat>
            <c:strRef>
              <c:f>'4.5 atmirusi koksne'!$D$5:$H$5</c:f>
              <c:strCache>
                <c:ptCount val="5"/>
                <c:pt idx="0">
                  <c:v>Stāvoši līdz 30 cm</c:v>
                </c:pt>
                <c:pt idx="1">
                  <c:v>Stāvoši virs 30 cm</c:v>
                </c:pt>
                <c:pt idx="2">
                  <c:v>Kritalas līdz 30 cm</c:v>
                </c:pt>
                <c:pt idx="3">
                  <c:v>Kritalas virs 30 cm</c:v>
                </c:pt>
                <c:pt idx="4">
                  <c:v>Atmirums kopā</c:v>
                </c:pt>
              </c:strCache>
            </c:strRef>
          </c:cat>
          <c:val>
            <c:numRef>
              <c:f>'4.5 atmirusi koksne'!$D$6:$H$6</c:f>
              <c:numCache>
                <c:formatCode>General</c:formatCode>
                <c:ptCount val="5"/>
                <c:pt idx="0">
                  <c:v>5.39</c:v>
                </c:pt>
                <c:pt idx="1">
                  <c:v>1.69</c:v>
                </c:pt>
                <c:pt idx="2">
                  <c:v>7.77</c:v>
                </c:pt>
                <c:pt idx="3">
                  <c:v>2.75</c:v>
                </c:pt>
                <c:pt idx="4">
                  <c:v>17.600000000000001</c:v>
                </c:pt>
              </c:numCache>
            </c:numRef>
          </c:val>
          <c:extLst>
            <c:ext xmlns:c16="http://schemas.microsoft.com/office/drawing/2014/chart" uri="{C3380CC4-5D6E-409C-BE32-E72D297353CC}">
              <c16:uniqueId val="{00000000-116B-4855-9505-499DBA17945C}"/>
            </c:ext>
          </c:extLst>
        </c:ser>
        <c:ser>
          <c:idx val="1"/>
          <c:order val="1"/>
          <c:tx>
            <c:strRef>
              <c:f>'4.5 atmirusi koksne'!$B$7</c:f>
              <c:strCache>
                <c:ptCount val="1"/>
                <c:pt idx="0">
                  <c:v>MSI III 2014-2018</c:v>
                </c:pt>
              </c:strCache>
            </c:strRef>
          </c:tx>
          <c:spPr>
            <a:solidFill>
              <a:schemeClr val="accent2"/>
            </a:solidFill>
            <a:ln>
              <a:noFill/>
            </a:ln>
            <a:effectLst/>
          </c:spPr>
          <c:invertIfNegative val="0"/>
          <c:cat>
            <c:strRef>
              <c:f>'4.5 atmirusi koksne'!$D$5:$H$5</c:f>
              <c:strCache>
                <c:ptCount val="5"/>
                <c:pt idx="0">
                  <c:v>Stāvoši līdz 30 cm</c:v>
                </c:pt>
                <c:pt idx="1">
                  <c:v>Stāvoši virs 30 cm</c:v>
                </c:pt>
                <c:pt idx="2">
                  <c:v>Kritalas līdz 30 cm</c:v>
                </c:pt>
                <c:pt idx="3">
                  <c:v>Kritalas virs 30 cm</c:v>
                </c:pt>
                <c:pt idx="4">
                  <c:v>Atmirums kopā</c:v>
                </c:pt>
              </c:strCache>
            </c:strRef>
          </c:cat>
          <c:val>
            <c:numRef>
              <c:f>'4.5 atmirusi koksne'!$D$7:$H$7</c:f>
              <c:numCache>
                <c:formatCode>General</c:formatCode>
                <c:ptCount val="5"/>
                <c:pt idx="0">
                  <c:v>5.01</c:v>
                </c:pt>
                <c:pt idx="1">
                  <c:v>1.96</c:v>
                </c:pt>
                <c:pt idx="2">
                  <c:v>8.77</c:v>
                </c:pt>
                <c:pt idx="3">
                  <c:v>4.21</c:v>
                </c:pt>
                <c:pt idx="4">
                  <c:v>19.95</c:v>
                </c:pt>
              </c:numCache>
            </c:numRef>
          </c:val>
          <c:extLst>
            <c:ext xmlns:c16="http://schemas.microsoft.com/office/drawing/2014/chart" uri="{C3380CC4-5D6E-409C-BE32-E72D297353CC}">
              <c16:uniqueId val="{00000001-116B-4855-9505-499DBA17945C}"/>
            </c:ext>
          </c:extLst>
        </c:ser>
        <c:dLbls>
          <c:showLegendKey val="0"/>
          <c:showVal val="0"/>
          <c:showCatName val="0"/>
          <c:showSerName val="0"/>
          <c:showPercent val="0"/>
          <c:showBubbleSize val="0"/>
        </c:dLbls>
        <c:gapWidth val="219"/>
        <c:overlap val="-27"/>
        <c:axId val="116237824"/>
        <c:axId val="116239360"/>
      </c:barChart>
      <c:catAx>
        <c:axId val="116237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lv-LV"/>
          </a:p>
        </c:txPr>
        <c:crossAx val="116239360"/>
        <c:crosses val="autoZero"/>
        <c:auto val="1"/>
        <c:lblAlgn val="ctr"/>
        <c:lblOffset val="100"/>
        <c:noMultiLvlLbl val="0"/>
      </c:catAx>
      <c:valAx>
        <c:axId val="1162393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r>
                  <a:rPr lang="lv-LV"/>
                  <a:t>Vid.krāja m3/ha</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lv-LV"/>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lv-LV"/>
          </a:p>
        </c:txPr>
        <c:crossAx val="1162378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lv-LV"/>
        </a:p>
      </c:txPr>
    </c:legend>
    <c:plotVisOnly val="1"/>
    <c:dispBlanksAs val="gap"/>
    <c:showDLblsOverMax val="0"/>
  </c:chart>
  <c:spPr>
    <a:noFill/>
    <a:ln>
      <a:noFill/>
    </a:ln>
    <a:effectLst/>
  </c:spPr>
  <c:txPr>
    <a:bodyPr/>
    <a:lstStyle/>
    <a:p>
      <a:pPr>
        <a:defRPr>
          <a:latin typeface="Verdana" panose="020B0604030504040204" pitchFamily="34" charset="0"/>
          <a:ea typeface="Verdana" panose="020B0604030504040204" pitchFamily="34" charset="0"/>
          <a:cs typeface="Verdana" panose="020B0604030504040204" pitchFamily="34" charset="0"/>
        </a:defRPr>
      </a:pPr>
      <a:endParaRPr lang="lv-LV"/>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solidFill>
                <a:latin typeface="Verdana" panose="020B0604030504040204" pitchFamily="34" charset="0"/>
                <a:ea typeface="Verdana" panose="020B0604030504040204" pitchFamily="34" charset="0"/>
                <a:cs typeface="Verdana" panose="020B0604030504040204" pitchFamily="34" charset="0"/>
              </a:defRPr>
            </a:pPr>
            <a:r>
              <a:rPr lang="lv-LV" sz="1600" b="1">
                <a:solidFill>
                  <a:schemeClr val="tx1"/>
                </a:solidFill>
              </a:rPr>
              <a:t>Saimnieciskās darbības aprobežojumi, ha 2019 </a:t>
            </a:r>
          </a:p>
        </c:rich>
      </c:tx>
      <c:layout>
        <c:manualLayout>
          <c:xMode val="edge"/>
          <c:yMode val="edge"/>
          <c:x val="0.17911534808378898"/>
          <c:y val="3.7267054325391645E-2"/>
        </c:manualLayout>
      </c:layout>
      <c:overlay val="1"/>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lv-LV"/>
        </a:p>
      </c:txPr>
    </c:title>
    <c:autoTitleDeleted val="0"/>
    <c:plotArea>
      <c:layout>
        <c:manualLayout>
          <c:layoutTarget val="inner"/>
          <c:xMode val="edge"/>
          <c:yMode val="edge"/>
          <c:x val="6.383038057742782E-2"/>
          <c:y val="0.21437964192797607"/>
          <c:w val="0.91958995369481256"/>
          <c:h val="0.6576103861143231"/>
        </c:manualLayout>
      </c:layout>
      <c:barChart>
        <c:barDir val="col"/>
        <c:grouping val="stacked"/>
        <c:varyColors val="0"/>
        <c:ser>
          <c:idx val="0"/>
          <c:order val="0"/>
          <c:tx>
            <c:strRef>
              <c:f>'4.9.2'!$H$3</c:f>
              <c:strCache>
                <c:ptCount val="1"/>
                <c:pt idx="0">
                  <c:v>Mežsaimnieciskās darbības aizliegums, 1000 ha</c:v>
                </c:pt>
              </c:strCache>
            </c:strRef>
          </c:tx>
          <c:spPr>
            <a:solidFill>
              <a:schemeClr val="accent1"/>
            </a:solidFill>
            <a:ln>
              <a:noFill/>
            </a:ln>
            <a:effectLst/>
          </c:spPr>
          <c:invertIfNegative val="0"/>
          <c:cat>
            <c:strRef>
              <c:f>('4.9.2'!$I$2,'4.9.2'!$K$2)</c:f>
              <c:strCache>
                <c:ptCount val="2"/>
                <c:pt idx="0">
                  <c:v>Pārējie meži</c:v>
                </c:pt>
                <c:pt idx="1">
                  <c:v>Valsts meži </c:v>
                </c:pt>
              </c:strCache>
            </c:strRef>
          </c:cat>
          <c:val>
            <c:numRef>
              <c:f>('4.9.2'!$I$3,'4.9.2'!$K$3)</c:f>
              <c:numCache>
                <c:formatCode>General</c:formatCode>
                <c:ptCount val="2"/>
                <c:pt idx="0">
                  <c:v>12</c:v>
                </c:pt>
                <c:pt idx="1">
                  <c:v>90.7</c:v>
                </c:pt>
              </c:numCache>
            </c:numRef>
          </c:val>
          <c:extLst>
            <c:ext xmlns:c16="http://schemas.microsoft.com/office/drawing/2014/chart" uri="{C3380CC4-5D6E-409C-BE32-E72D297353CC}">
              <c16:uniqueId val="{00000000-2360-42B7-8619-CC473A75C212}"/>
            </c:ext>
          </c:extLst>
        </c:ser>
        <c:ser>
          <c:idx val="1"/>
          <c:order val="1"/>
          <c:tx>
            <c:strRef>
              <c:f>'4.9.2'!$H$4</c:f>
              <c:strCache>
                <c:ptCount val="1"/>
                <c:pt idx="0">
                  <c:v>Kopšanas un galvenās cirtes aizliegums, 1000 ha</c:v>
                </c:pt>
              </c:strCache>
            </c:strRef>
          </c:tx>
          <c:spPr>
            <a:solidFill>
              <a:schemeClr val="accent2"/>
            </a:solidFill>
            <a:ln>
              <a:noFill/>
            </a:ln>
            <a:effectLst/>
          </c:spPr>
          <c:invertIfNegative val="0"/>
          <c:cat>
            <c:strRef>
              <c:f>('4.9.2'!$I$2,'4.9.2'!$K$2)</c:f>
              <c:strCache>
                <c:ptCount val="2"/>
                <c:pt idx="0">
                  <c:v>Pārējie meži</c:v>
                </c:pt>
                <c:pt idx="1">
                  <c:v>Valsts meži </c:v>
                </c:pt>
              </c:strCache>
            </c:strRef>
          </c:cat>
          <c:val>
            <c:numRef>
              <c:f>('4.9.2'!$I$4,'4.9.2'!$K$4)</c:f>
              <c:numCache>
                <c:formatCode>General</c:formatCode>
                <c:ptCount val="2"/>
                <c:pt idx="0">
                  <c:v>11.8</c:v>
                </c:pt>
                <c:pt idx="1">
                  <c:v>65.400000000000006</c:v>
                </c:pt>
              </c:numCache>
            </c:numRef>
          </c:val>
          <c:extLst>
            <c:ext xmlns:c16="http://schemas.microsoft.com/office/drawing/2014/chart" uri="{C3380CC4-5D6E-409C-BE32-E72D297353CC}">
              <c16:uniqueId val="{00000001-2360-42B7-8619-CC473A75C212}"/>
            </c:ext>
          </c:extLst>
        </c:ser>
        <c:ser>
          <c:idx val="2"/>
          <c:order val="2"/>
          <c:tx>
            <c:strRef>
              <c:f>'4.9.2'!$H$5</c:f>
              <c:strCache>
                <c:ptCount val="1"/>
                <c:pt idx="0">
                  <c:v>Galvenās cirtes aizliegums, 1000 ha</c:v>
                </c:pt>
              </c:strCache>
            </c:strRef>
          </c:tx>
          <c:spPr>
            <a:solidFill>
              <a:schemeClr val="accent3"/>
            </a:solidFill>
            <a:ln>
              <a:noFill/>
            </a:ln>
            <a:effectLst/>
          </c:spPr>
          <c:invertIfNegative val="0"/>
          <c:cat>
            <c:strRef>
              <c:f>('4.9.2'!$I$2,'4.9.2'!$K$2)</c:f>
              <c:strCache>
                <c:ptCount val="2"/>
                <c:pt idx="0">
                  <c:v>Pārējie meži</c:v>
                </c:pt>
                <c:pt idx="1">
                  <c:v>Valsts meži </c:v>
                </c:pt>
              </c:strCache>
            </c:strRef>
          </c:cat>
          <c:val>
            <c:numRef>
              <c:f>('4.9.2'!$I$5,'4.9.2'!$K$5)</c:f>
              <c:numCache>
                <c:formatCode>General</c:formatCode>
                <c:ptCount val="2"/>
                <c:pt idx="0">
                  <c:v>9.6</c:v>
                </c:pt>
                <c:pt idx="1">
                  <c:v>23.9</c:v>
                </c:pt>
              </c:numCache>
            </c:numRef>
          </c:val>
          <c:extLst>
            <c:ext xmlns:c16="http://schemas.microsoft.com/office/drawing/2014/chart" uri="{C3380CC4-5D6E-409C-BE32-E72D297353CC}">
              <c16:uniqueId val="{00000002-2360-42B7-8619-CC473A75C212}"/>
            </c:ext>
          </c:extLst>
        </c:ser>
        <c:ser>
          <c:idx val="3"/>
          <c:order val="3"/>
          <c:tx>
            <c:strRef>
              <c:f>'4.9.2'!$H$6</c:f>
              <c:strCache>
                <c:ptCount val="1"/>
                <c:pt idx="0">
                  <c:v>Kailcirtes aizliegums, 1000 ha</c:v>
                </c:pt>
              </c:strCache>
            </c:strRef>
          </c:tx>
          <c:spPr>
            <a:solidFill>
              <a:schemeClr val="accent4"/>
            </a:solidFill>
            <a:ln>
              <a:noFill/>
            </a:ln>
            <a:effectLst/>
          </c:spPr>
          <c:invertIfNegative val="0"/>
          <c:cat>
            <c:strRef>
              <c:f>('4.9.2'!$I$2,'4.9.2'!$K$2)</c:f>
              <c:strCache>
                <c:ptCount val="2"/>
                <c:pt idx="0">
                  <c:v>Pārējie meži</c:v>
                </c:pt>
                <c:pt idx="1">
                  <c:v>Valsts meži </c:v>
                </c:pt>
              </c:strCache>
            </c:strRef>
          </c:cat>
          <c:val>
            <c:numRef>
              <c:f>('4.9.2'!$I$6,'4.9.2'!$K$6)</c:f>
              <c:numCache>
                <c:formatCode>General</c:formatCode>
                <c:ptCount val="2"/>
                <c:pt idx="0">
                  <c:v>105.7</c:v>
                </c:pt>
                <c:pt idx="1">
                  <c:v>92.4</c:v>
                </c:pt>
              </c:numCache>
            </c:numRef>
          </c:val>
          <c:extLst>
            <c:ext xmlns:c16="http://schemas.microsoft.com/office/drawing/2014/chart" uri="{C3380CC4-5D6E-409C-BE32-E72D297353CC}">
              <c16:uniqueId val="{00000003-2360-42B7-8619-CC473A75C212}"/>
            </c:ext>
          </c:extLst>
        </c:ser>
        <c:ser>
          <c:idx val="4"/>
          <c:order val="4"/>
          <c:tx>
            <c:strRef>
              <c:f>'4.9.2'!$H$7</c:f>
              <c:strCache>
                <c:ptCount val="1"/>
                <c:pt idx="0">
                  <c:v>Meži bez aprobežojumiem (saimnieciskie meži), 1000 ha</c:v>
                </c:pt>
              </c:strCache>
            </c:strRef>
          </c:tx>
          <c:spPr>
            <a:solidFill>
              <a:srgbClr val="6FAC46"/>
            </a:solidFill>
            <a:ln>
              <a:noFill/>
            </a:ln>
            <a:effectLst/>
          </c:spPr>
          <c:invertIfNegative val="0"/>
          <c:cat>
            <c:strRef>
              <c:f>('4.9.2'!$I$2,'4.9.2'!$K$2)</c:f>
              <c:strCache>
                <c:ptCount val="2"/>
                <c:pt idx="0">
                  <c:v>Pārējie meži</c:v>
                </c:pt>
                <c:pt idx="1">
                  <c:v>Valsts meži </c:v>
                </c:pt>
              </c:strCache>
            </c:strRef>
          </c:cat>
          <c:val>
            <c:numRef>
              <c:f>('4.9.2'!$I$7,'4.9.2'!$K$7)</c:f>
              <c:numCache>
                <c:formatCode>General</c:formatCode>
                <c:ptCount val="2"/>
                <c:pt idx="0">
                  <c:v>1328.3000000000002</c:v>
                </c:pt>
                <c:pt idx="1">
                  <c:v>1169.6999999999996</c:v>
                </c:pt>
              </c:numCache>
            </c:numRef>
          </c:val>
          <c:extLst>
            <c:ext xmlns:c16="http://schemas.microsoft.com/office/drawing/2014/chart" uri="{C3380CC4-5D6E-409C-BE32-E72D297353CC}">
              <c16:uniqueId val="{00000004-2360-42B7-8619-CC473A75C212}"/>
            </c:ext>
          </c:extLst>
        </c:ser>
        <c:dLbls>
          <c:showLegendKey val="0"/>
          <c:showVal val="0"/>
          <c:showCatName val="0"/>
          <c:showSerName val="0"/>
          <c:showPercent val="0"/>
          <c:showBubbleSize val="0"/>
        </c:dLbls>
        <c:gapWidth val="213"/>
        <c:overlap val="100"/>
        <c:axId val="117480448"/>
        <c:axId val="117494528"/>
      </c:barChart>
      <c:lineChart>
        <c:grouping val="standard"/>
        <c:varyColors val="0"/>
        <c:ser>
          <c:idx val="5"/>
          <c:order val="5"/>
          <c:tx>
            <c:strRef>
              <c:f>'4.9.2'!$H$8</c:f>
              <c:strCache>
                <c:ptCount val="1"/>
                <c:pt idx="0">
                  <c:v>Meža platība kopā, 1000 ha (VMD, 2019)</c:v>
                </c:pt>
              </c:strCache>
            </c:strRef>
          </c:tx>
          <c:spPr>
            <a:ln w="28575" cap="rnd">
              <a:noFill/>
              <a:round/>
            </a:ln>
            <a:effectLst/>
          </c:spPr>
          <c:marker>
            <c:symbol val="circle"/>
            <c:size val="5"/>
            <c:spPr>
              <a:noFill/>
              <a:ln w="9525">
                <a:noFill/>
              </a:ln>
              <a:effectLst/>
            </c:spPr>
          </c:marker>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('4.9.2'!$I$2,'4.9.2'!$K$2)</c:f>
              <c:strCache>
                <c:ptCount val="2"/>
                <c:pt idx="0">
                  <c:v>Pārējie meži</c:v>
                </c:pt>
                <c:pt idx="1">
                  <c:v>Valsts meži </c:v>
                </c:pt>
              </c:strCache>
            </c:strRef>
          </c:cat>
          <c:val>
            <c:numRef>
              <c:f>('4.9.2'!$I$8,'4.9.2'!$K$8)</c:f>
              <c:numCache>
                <c:formatCode>General</c:formatCode>
                <c:ptCount val="2"/>
                <c:pt idx="0">
                  <c:v>1467.4</c:v>
                </c:pt>
                <c:pt idx="1">
                  <c:v>1442.1</c:v>
                </c:pt>
              </c:numCache>
            </c:numRef>
          </c:val>
          <c:smooth val="0"/>
          <c:extLst>
            <c:ext xmlns:c16="http://schemas.microsoft.com/office/drawing/2014/chart" uri="{C3380CC4-5D6E-409C-BE32-E72D297353CC}">
              <c16:uniqueId val="{00000005-2360-42B7-8619-CC473A75C212}"/>
            </c:ext>
          </c:extLst>
        </c:ser>
        <c:dLbls>
          <c:showLegendKey val="0"/>
          <c:showVal val="0"/>
          <c:showCatName val="0"/>
          <c:showSerName val="0"/>
          <c:showPercent val="0"/>
          <c:showBubbleSize val="0"/>
        </c:dLbls>
        <c:marker val="1"/>
        <c:smooth val="0"/>
        <c:axId val="117480448"/>
        <c:axId val="117494528"/>
      </c:lineChart>
      <c:catAx>
        <c:axId val="11748044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lv-LV"/>
          </a:p>
        </c:txPr>
        <c:crossAx val="117494528"/>
        <c:crosses val="autoZero"/>
        <c:auto val="1"/>
        <c:lblAlgn val="ctr"/>
        <c:lblOffset val="100"/>
        <c:noMultiLvlLbl val="0"/>
      </c:catAx>
      <c:valAx>
        <c:axId val="117494528"/>
        <c:scaling>
          <c:orientation val="minMax"/>
          <c:max val="3000"/>
        </c:scaling>
        <c:delete val="1"/>
        <c:axPos val="l"/>
        <c:majorGridlines>
          <c:spPr>
            <a:ln w="9525" cap="flat" cmpd="sng" algn="ctr">
              <a:solidFill>
                <a:schemeClr val="bg2">
                  <a:lumMod val="90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r>
                  <a:rPr lang="lv-LV"/>
                  <a:t>1000 ha</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lv-LV"/>
            </a:p>
          </c:txPr>
        </c:title>
        <c:numFmt formatCode="General" sourceLinked="1"/>
        <c:majorTickMark val="out"/>
        <c:minorTickMark val="none"/>
        <c:tickLblPos val="nextTo"/>
        <c:crossAx val="117480448"/>
        <c:crosses val="autoZero"/>
        <c:crossBetween val="between"/>
      </c:valAx>
      <c:spPr>
        <a:noFill/>
        <a:ln>
          <a:noFill/>
        </a:ln>
        <a:effectLst/>
      </c:spPr>
    </c:plotArea>
    <c:legend>
      <c:legendPos val="t"/>
      <c:legendEntry>
        <c:idx val="5"/>
        <c:delete val="1"/>
      </c:legendEntry>
      <c:layout>
        <c:manualLayout>
          <c:xMode val="edge"/>
          <c:yMode val="edge"/>
          <c:x val="0.19335881035398433"/>
          <c:y val="0.13843351548269581"/>
          <c:w val="0.7569771630452351"/>
          <c:h val="0.2835219368070794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lv-LV"/>
        </a:p>
      </c:txPr>
    </c:legend>
    <c:plotVisOnly val="1"/>
    <c:dispBlanksAs val="gap"/>
    <c:showDLblsOverMax val="0"/>
  </c:chart>
  <c:spPr>
    <a:noFill/>
    <a:ln>
      <a:noFill/>
    </a:ln>
    <a:effectLst/>
  </c:spPr>
  <c:txPr>
    <a:bodyPr/>
    <a:lstStyle/>
    <a:p>
      <a:pPr>
        <a:defRPr>
          <a:latin typeface="Verdana" panose="020B0604030504040204" pitchFamily="34" charset="0"/>
          <a:ea typeface="Verdana" panose="020B0604030504040204" pitchFamily="34" charset="0"/>
          <a:cs typeface="Verdana" panose="020B0604030504040204" pitchFamily="34" charset="0"/>
        </a:defRPr>
      </a:pPr>
      <a:endParaRPr lang="lv-LV"/>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rgbClr val="000000"/>
                </a:solidFill>
                <a:latin typeface="Verdana" panose="020B0604030504040204" pitchFamily="34" charset="0"/>
                <a:ea typeface="Verdana" panose="020B0604030504040204" pitchFamily="34" charset="0"/>
                <a:cs typeface="Verdana" panose="020B0604030504040204" pitchFamily="34" charset="0"/>
              </a:defRPr>
            </a:pPr>
            <a:r>
              <a:rPr lang="lv-LV" sz="1600" b="1"/>
              <a:t>Meža nozares ieguldījums IKP</a:t>
            </a:r>
          </a:p>
        </c:rich>
      </c:tx>
      <c:overlay val="0"/>
      <c:spPr>
        <a:noFill/>
        <a:ln>
          <a:noFill/>
        </a:ln>
        <a:effectLst/>
      </c:spPr>
      <c:txPr>
        <a:bodyPr rot="0" spcFirstLastPara="1" vertOverflow="ellipsis" vert="horz" wrap="square" anchor="ctr" anchorCtr="1"/>
        <a:lstStyle/>
        <a:p>
          <a:pPr>
            <a:defRPr sz="1600" b="1" i="0" u="none" strike="noStrike" kern="1200" baseline="0">
              <a:solidFill>
                <a:srgbClr val="000000"/>
              </a:solidFill>
              <a:latin typeface="Verdana" panose="020B0604030504040204" pitchFamily="34" charset="0"/>
              <a:ea typeface="Verdana" panose="020B0604030504040204" pitchFamily="34" charset="0"/>
              <a:cs typeface="Verdana" panose="020B0604030504040204" pitchFamily="34" charset="0"/>
            </a:defRPr>
          </a:pPr>
          <a:endParaRPr lang="lv-LV"/>
        </a:p>
      </c:txPr>
    </c:title>
    <c:autoTitleDeleted val="0"/>
    <c:plotArea>
      <c:layout>
        <c:manualLayout>
          <c:layoutTarget val="inner"/>
          <c:xMode val="edge"/>
          <c:yMode val="edge"/>
          <c:x val="0.15875906815995827"/>
          <c:y val="0.11726823332463819"/>
          <c:w val="0.71167883211683136"/>
          <c:h val="0.61366141326002643"/>
        </c:manualLayout>
      </c:layout>
      <c:barChart>
        <c:barDir val="col"/>
        <c:grouping val="clustered"/>
        <c:varyColors val="0"/>
        <c:ser>
          <c:idx val="1"/>
          <c:order val="0"/>
          <c:tx>
            <c:strRef>
              <c:f>'6.2.1'!$A$6</c:f>
              <c:strCache>
                <c:ptCount val="1"/>
                <c:pt idx="0">
                  <c:v>Meža nozares pievienotā vērtība kopā</c:v>
                </c:pt>
              </c:strCache>
            </c:strRef>
          </c:tx>
          <c:spPr>
            <a:solidFill>
              <a:schemeClr val="accent3"/>
            </a:solidFill>
            <a:ln>
              <a:noFill/>
            </a:ln>
            <a:effectLst/>
          </c:spPr>
          <c:invertIfNegative val="0"/>
          <c:dLbls>
            <c:delete val="1"/>
          </c:dLbls>
          <c:cat>
            <c:strRef>
              <c:f>'6.2.1'!$B$3:$V$3</c:f>
              <c:strCache>
                <c:ptCount val="14"/>
                <c:pt idx="0">
                  <c:v>2000 </c:v>
                </c:pt>
                <c:pt idx="1">
                  <c:v>2001 </c:v>
                </c:pt>
                <c:pt idx="2">
                  <c:v>2002 </c:v>
                </c:pt>
                <c:pt idx="3">
                  <c:v>2003 </c:v>
                </c:pt>
                <c:pt idx="4">
                  <c:v>2004 </c:v>
                </c:pt>
                <c:pt idx="5">
                  <c:v>2012</c:v>
                </c:pt>
                <c:pt idx="6">
                  <c:v>2013</c:v>
                </c:pt>
                <c:pt idx="7">
                  <c:v>2014</c:v>
                </c:pt>
                <c:pt idx="8">
                  <c:v>2015</c:v>
                </c:pt>
                <c:pt idx="9">
                  <c:v>2016</c:v>
                </c:pt>
                <c:pt idx="10">
                  <c:v>2017</c:v>
                </c:pt>
                <c:pt idx="11">
                  <c:v>2018</c:v>
                </c:pt>
                <c:pt idx="12">
                  <c:v>2019</c:v>
                </c:pt>
                <c:pt idx="13">
                  <c:v>2020</c:v>
                </c:pt>
              </c:strCache>
            </c:strRef>
          </c:cat>
          <c:val>
            <c:numRef>
              <c:f>'6.2.1'!$B$6:$V$6</c:f>
              <c:numCache>
                <c:formatCode>0</c:formatCode>
                <c:ptCount val="14"/>
                <c:pt idx="0">
                  <c:v>295312.7756814133</c:v>
                </c:pt>
                <c:pt idx="1">
                  <c:v>330276</c:v>
                </c:pt>
                <c:pt idx="2">
                  <c:v>432938</c:v>
                </c:pt>
                <c:pt idx="3">
                  <c:v>440170</c:v>
                </c:pt>
                <c:pt idx="4">
                  <c:v>510505</c:v>
                </c:pt>
                <c:pt idx="5">
                  <c:v>936617</c:v>
                </c:pt>
                <c:pt idx="6">
                  <c:v>978571</c:v>
                </c:pt>
                <c:pt idx="7">
                  <c:v>1067908</c:v>
                </c:pt>
                <c:pt idx="8">
                  <c:v>1052501</c:v>
                </c:pt>
                <c:pt idx="9">
                  <c:v>1061433</c:v>
                </c:pt>
                <c:pt idx="10">
                  <c:v>1159302</c:v>
                </c:pt>
                <c:pt idx="11">
                  <c:v>1419188</c:v>
                </c:pt>
                <c:pt idx="12">
                  <c:v>1394356.820855177</c:v>
                </c:pt>
                <c:pt idx="13">
                  <c:v>1349707.4556941858</c:v>
                </c:pt>
              </c:numCache>
            </c:numRef>
          </c:val>
          <c:extLst>
            <c:ext xmlns:c16="http://schemas.microsoft.com/office/drawing/2014/chart" uri="{C3380CC4-5D6E-409C-BE32-E72D297353CC}">
              <c16:uniqueId val="{00000000-6B02-4DBD-8B4F-C047FF11937E}"/>
            </c:ext>
          </c:extLst>
        </c:ser>
        <c:dLbls>
          <c:showLegendKey val="0"/>
          <c:showVal val="1"/>
          <c:showCatName val="0"/>
          <c:showSerName val="0"/>
          <c:showPercent val="0"/>
          <c:showBubbleSize val="0"/>
        </c:dLbls>
        <c:gapWidth val="150"/>
        <c:axId val="116900224"/>
        <c:axId val="116902912"/>
      </c:barChart>
      <c:lineChart>
        <c:grouping val="standard"/>
        <c:varyColors val="0"/>
        <c:ser>
          <c:idx val="0"/>
          <c:order val="1"/>
          <c:tx>
            <c:strRef>
              <c:f>'6.2.1'!$A$7</c:f>
              <c:strCache>
                <c:ptCount val="1"/>
                <c:pt idx="0">
                  <c:v>Meža nozares īpatsvars IKP</c:v>
                </c:pt>
              </c:strCache>
            </c:strRef>
          </c:tx>
          <c:spPr>
            <a:ln w="28575" cap="rnd" cmpd="sng" algn="ctr">
              <a:solidFill>
                <a:schemeClr val="accent1">
                  <a:shade val="95000"/>
                  <a:satMod val="105000"/>
                </a:schemeClr>
              </a:solidFill>
              <a:prstDash val="solid"/>
              <a:round/>
            </a:ln>
            <a:effectLst/>
          </c:spPr>
          <c:marker>
            <c:symbol val="none"/>
          </c:marker>
          <c:dLbls>
            <c:dLbl>
              <c:idx val="0"/>
              <c:layout>
                <c:manualLayout>
                  <c:x val="-2.0221075498721961E-2"/>
                  <c:y val="-4.55062734160233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B02-4DBD-8B4F-C047FF11937E}"/>
                </c:ext>
              </c:extLst>
            </c:dLbl>
            <c:dLbl>
              <c:idx val="1"/>
              <c:layout>
                <c:manualLayout>
                  <c:x val="-2.8502566422017091E-2"/>
                  <c:y val="-4.0955646074421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B02-4DBD-8B4F-C047FF11937E}"/>
                </c:ext>
              </c:extLst>
            </c:dLbl>
            <c:dLbl>
              <c:idx val="2"/>
              <c:layout>
                <c:manualLayout>
                  <c:x val="-2.2260781370997032E-2"/>
                  <c:y val="-2.73037640496140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B02-4DBD-8B4F-C047FF11937E}"/>
                </c:ext>
              </c:extLst>
            </c:dLbl>
            <c:dLbl>
              <c:idx val="3"/>
              <c:layout>
                <c:manualLayout>
                  <c:x val="-2.4001425409291264E-2"/>
                  <c:y val="-3.18543913912163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B02-4DBD-8B4F-C047FF11937E}"/>
                </c:ext>
              </c:extLst>
            </c:dLbl>
            <c:dLbl>
              <c:idx val="4"/>
              <c:layout>
                <c:manualLayout>
                  <c:x val="-2.8203504588036155E-2"/>
                  <c:y val="-2.73037640496140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B02-4DBD-8B4F-C047FF11937E}"/>
                </c:ext>
              </c:extLst>
            </c:dLbl>
            <c:dLbl>
              <c:idx val="5"/>
              <c:layout>
                <c:manualLayout>
                  <c:x val="-1.6739787422133653E-2"/>
                  <c:y val="-2.27531367080116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B02-4DBD-8B4F-C047FF11937E}"/>
                </c:ext>
              </c:extLst>
            </c:dLbl>
            <c:dLbl>
              <c:idx val="6"/>
              <c:layout>
                <c:manualLayout>
                  <c:x val="-2.2260781370997032E-2"/>
                  <c:y val="-3.64050187328186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B02-4DBD-8B4F-C047FF11937E}"/>
                </c:ext>
              </c:extLst>
            </c:dLbl>
            <c:dLbl>
              <c:idx val="7"/>
              <c:layout>
                <c:manualLayout>
                  <c:x val="-2.6462860549741986E-2"/>
                  <c:y val="-2.27531367080117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B02-4DBD-8B4F-C047FF11937E}"/>
                </c:ext>
              </c:extLst>
            </c:dLbl>
            <c:dLbl>
              <c:idx val="8"/>
              <c:layout>
                <c:manualLayout>
                  <c:x val="-2.3280634307134583E-2"/>
                  <c:y val="-3.18543913912163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B02-4DBD-8B4F-C047FF11937E}"/>
                </c:ext>
              </c:extLst>
            </c:dLbl>
            <c:dLbl>
              <c:idx val="9"/>
              <c:layout>
                <c:manualLayout>
                  <c:x val="-3.1684792664624491E-2"/>
                  <c:y val="-3.64050187328187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B02-4DBD-8B4F-C047FF11937E}"/>
                </c:ext>
              </c:extLst>
            </c:dLbl>
            <c:dLbl>
              <c:idx val="10"/>
              <c:layout>
                <c:manualLayout>
                  <c:x val="-2.4001425409291264E-2"/>
                  <c:y val="-3.18543913912163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B02-4DBD-8B4F-C047FF11937E}"/>
                </c:ext>
              </c:extLst>
            </c:dLbl>
            <c:dLbl>
              <c:idx val="11"/>
              <c:layout>
                <c:manualLayout>
                  <c:x val="-2.7183651651898604E-2"/>
                  <c:y val="-2.27531367080117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B02-4DBD-8B4F-C047FF11937E}"/>
                </c:ext>
              </c:extLst>
            </c:dLbl>
            <c:dLbl>
              <c:idx val="12"/>
              <c:layout>
                <c:manualLayout>
                  <c:x val="-2.2682373580587022E-2"/>
                  <c:y val="-2.27531367080117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B02-4DBD-8B4F-C047FF11937E}"/>
                </c:ext>
              </c:extLst>
            </c:dLbl>
            <c:dLbl>
              <c:idx val="13"/>
              <c:layout>
                <c:manualLayout>
                  <c:x val="-2.9944148626330325E-2"/>
                  <c:y val="-2.27531367080116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B02-4DBD-8B4F-C047FF11937E}"/>
                </c:ext>
              </c:extLst>
            </c:dLbl>
            <c:dLbl>
              <c:idx val="14"/>
              <c:layout>
                <c:manualLayout>
                  <c:x val="-2.5443007613604435E-2"/>
                  <c:y val="-1.36518820248070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B02-4DBD-8B4F-C047FF11937E}"/>
                </c:ext>
              </c:extLst>
            </c:dLbl>
            <c:dLbl>
              <c:idx val="15"/>
              <c:layout>
                <c:manualLayout>
                  <c:x val="-2.0520137332702863E-2"/>
                  <c:y val="-3.1854391391216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6B02-4DBD-8B4F-C047FF11937E}"/>
                </c:ext>
              </c:extLst>
            </c:dLbl>
            <c:dLbl>
              <c:idx val="16"/>
              <c:layout>
                <c:manualLayout>
                  <c:x val="-1.9147084421235857E-2"/>
                  <c:y val="-3.18543913912163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B02-4DBD-8B4F-C047FF11937E}"/>
                </c:ext>
              </c:extLst>
            </c:dLbl>
            <c:dLbl>
              <c:idx val="17"/>
              <c:layout>
                <c:manualLayout>
                  <c:x val="-1.9147084421235857E-2"/>
                  <c:y val="-1.36518820248070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6B02-4DBD-8B4F-C047FF11937E}"/>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0000"/>
                    </a:solidFill>
                    <a:latin typeface="Verdana" panose="020B0604030504040204" pitchFamily="34" charset="0"/>
                    <a:ea typeface="Verdana" panose="020B0604030504040204" pitchFamily="34" charset="0"/>
                    <a:cs typeface="Verdana" panose="020B060403050404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'6.2.1'!$B$3:$V$3</c:f>
              <c:strCache>
                <c:ptCount val="14"/>
                <c:pt idx="0">
                  <c:v>2000 </c:v>
                </c:pt>
                <c:pt idx="1">
                  <c:v>2001 </c:v>
                </c:pt>
                <c:pt idx="2">
                  <c:v>2002 </c:v>
                </c:pt>
                <c:pt idx="3">
                  <c:v>2003 </c:v>
                </c:pt>
                <c:pt idx="4">
                  <c:v>2004 </c:v>
                </c:pt>
                <c:pt idx="5">
                  <c:v>2012</c:v>
                </c:pt>
                <c:pt idx="6">
                  <c:v>2013</c:v>
                </c:pt>
                <c:pt idx="7">
                  <c:v>2014</c:v>
                </c:pt>
                <c:pt idx="8">
                  <c:v>2015</c:v>
                </c:pt>
                <c:pt idx="9">
                  <c:v>2016</c:v>
                </c:pt>
                <c:pt idx="10">
                  <c:v>2017</c:v>
                </c:pt>
                <c:pt idx="11">
                  <c:v>2018</c:v>
                </c:pt>
                <c:pt idx="12">
                  <c:v>2019</c:v>
                </c:pt>
                <c:pt idx="13">
                  <c:v>2020</c:v>
                </c:pt>
              </c:strCache>
            </c:strRef>
          </c:cat>
          <c:val>
            <c:numRef>
              <c:f>'6.2.1'!$B$7:$V$7</c:f>
              <c:numCache>
                <c:formatCode>0.0</c:formatCode>
                <c:ptCount val="14"/>
                <c:pt idx="0">
                  <c:v>4.8805098472264286</c:v>
                </c:pt>
                <c:pt idx="1">
                  <c:v>4.9215563440684607</c:v>
                </c:pt>
                <c:pt idx="2">
                  <c:v>5.7200205210350514</c:v>
                </c:pt>
                <c:pt idx="3">
                  <c:v>5.1385920909086131</c:v>
                </c:pt>
                <c:pt idx="4">
                  <c:v>5.1362873588301969</c:v>
                </c:pt>
                <c:pt idx="5">
                  <c:v>4.7974511992667601</c:v>
                </c:pt>
                <c:pt idx="6">
                  <c:v>4.84208668947816</c:v>
                </c:pt>
                <c:pt idx="7">
                  <c:v>5.136401484951933</c:v>
                </c:pt>
                <c:pt idx="8">
                  <c:v>4.8722028200977503</c:v>
                </c:pt>
                <c:pt idx="9">
                  <c:v>4.7907553482805607</c:v>
                </c:pt>
                <c:pt idx="10">
                  <c:v>4.9222589703270199</c:v>
                </c:pt>
                <c:pt idx="11">
                  <c:v>5.6102461227720557</c:v>
                </c:pt>
                <c:pt idx="12">
                  <c:v>5.2687939773340267</c:v>
                </c:pt>
                <c:pt idx="13">
                  <c:v>5.2927684590473696</c:v>
                </c:pt>
              </c:numCache>
            </c:numRef>
          </c:val>
          <c:smooth val="0"/>
          <c:extLst>
            <c:ext xmlns:c16="http://schemas.microsoft.com/office/drawing/2014/chart" uri="{C3380CC4-5D6E-409C-BE32-E72D297353CC}">
              <c16:uniqueId val="{00000013-6B02-4DBD-8B4F-C047FF11937E}"/>
            </c:ext>
          </c:extLst>
        </c:ser>
        <c:dLbls>
          <c:showLegendKey val="0"/>
          <c:showVal val="1"/>
          <c:showCatName val="0"/>
          <c:showSerName val="0"/>
          <c:showPercent val="0"/>
          <c:showBubbleSize val="0"/>
        </c:dLbls>
        <c:marker val="1"/>
        <c:smooth val="0"/>
        <c:axId val="116905472"/>
        <c:axId val="116907008"/>
      </c:lineChart>
      <c:catAx>
        <c:axId val="116900224"/>
        <c:scaling>
          <c:orientation val="minMax"/>
        </c:scaling>
        <c:delete val="0"/>
        <c:axPos val="b"/>
        <c:numFmt formatCode="General" sourceLinked="1"/>
        <c:majorTickMark val="cross"/>
        <c:minorTickMark val="none"/>
        <c:tickLblPos val="nextTo"/>
        <c:spPr>
          <a:noFill/>
          <a:ln w="3175" cap="flat" cmpd="sng" algn="ctr">
            <a:solidFill>
              <a:srgbClr val="000000"/>
            </a:solidFill>
            <a:prstDash val="solid"/>
            <a:round/>
          </a:ln>
          <a:effectLst/>
        </c:spPr>
        <c:txPr>
          <a:bodyPr rot="-5400000" spcFirstLastPara="1" vertOverflow="ellipsis" wrap="square" anchor="ctr" anchorCtr="1"/>
          <a:lstStyle/>
          <a:p>
            <a:pPr>
              <a:defRPr sz="1000" b="0" i="0" u="none" strike="noStrike" kern="1200" baseline="0">
                <a:solidFill>
                  <a:srgbClr val="000000"/>
                </a:solidFill>
                <a:latin typeface="Verdana" panose="020B0604030504040204" pitchFamily="34" charset="0"/>
                <a:ea typeface="Verdana" panose="020B0604030504040204" pitchFamily="34" charset="0"/>
                <a:cs typeface="Verdana" panose="020B0604030504040204" pitchFamily="34" charset="0"/>
              </a:defRPr>
            </a:pPr>
            <a:endParaRPr lang="lv-LV"/>
          </a:p>
        </c:txPr>
        <c:crossAx val="116902912"/>
        <c:crosses val="autoZero"/>
        <c:auto val="0"/>
        <c:lblAlgn val="ctr"/>
        <c:lblOffset val="100"/>
        <c:tickLblSkip val="1"/>
        <c:tickMarkSkip val="1"/>
        <c:noMultiLvlLbl val="0"/>
      </c:catAx>
      <c:valAx>
        <c:axId val="116902912"/>
        <c:scaling>
          <c:orientation val="minMax"/>
          <c:max val="1600000"/>
          <c:min val="0"/>
        </c:scaling>
        <c:delete val="0"/>
        <c:axPos val="l"/>
        <c:majorGridlines>
          <c:spPr>
            <a:ln w="9525" cap="flat" cmpd="sng" algn="ctr">
              <a:solidFill>
                <a:schemeClr val="tx1">
                  <a:tint val="75000"/>
                  <a:shade val="95000"/>
                  <a:satMod val="105000"/>
                </a:schemeClr>
              </a:solidFill>
              <a:prstDash val="solid"/>
              <a:round/>
            </a:ln>
            <a:effectLst/>
          </c:spPr>
        </c:majorGridlines>
        <c:title>
          <c:tx>
            <c:rich>
              <a:bodyPr rot="-5400000" spcFirstLastPara="1" vertOverflow="ellipsis" vert="horz" wrap="square" anchor="ctr" anchorCtr="1"/>
              <a:lstStyle/>
              <a:p>
                <a:pPr>
                  <a:defRPr sz="1000" b="0" i="0" u="none" strike="noStrike" kern="1200" baseline="0">
                    <a:solidFill>
                      <a:srgbClr val="000000"/>
                    </a:solidFill>
                    <a:latin typeface="Verdana" panose="020B0604030504040204" pitchFamily="34" charset="0"/>
                    <a:ea typeface="Verdana" panose="020B0604030504040204" pitchFamily="34" charset="0"/>
                    <a:cs typeface="Verdana" panose="020B0604030504040204" pitchFamily="34" charset="0"/>
                  </a:defRPr>
                </a:pPr>
                <a:r>
                  <a:rPr lang="lv-LV"/>
                  <a:t>Milj. EUR</a:t>
                </a:r>
              </a:p>
            </c:rich>
          </c:tx>
          <c:layout>
            <c:manualLayout>
              <c:xMode val="edge"/>
              <c:yMode val="edge"/>
              <c:x val="2.0072992700730052E-2"/>
              <c:y val="0.43782383419690335"/>
            </c:manualLayout>
          </c:layout>
          <c:overlay val="0"/>
          <c:spPr>
            <a:noFill/>
            <a:ln w="25400">
              <a:noFill/>
            </a:ln>
            <a:effectLst/>
          </c:spPr>
          <c:txPr>
            <a:bodyPr rot="-5400000" spcFirstLastPara="1" vertOverflow="ellipsis" vert="horz" wrap="square" anchor="ctr" anchorCtr="1"/>
            <a:lstStyle/>
            <a:p>
              <a:pPr>
                <a:defRPr sz="1000" b="0" i="0" u="none" strike="noStrike" kern="1200" baseline="0">
                  <a:solidFill>
                    <a:srgbClr val="000000"/>
                  </a:solidFill>
                  <a:latin typeface="Verdana" panose="020B0604030504040204" pitchFamily="34" charset="0"/>
                  <a:ea typeface="Verdana" panose="020B0604030504040204" pitchFamily="34" charset="0"/>
                  <a:cs typeface="Verdana" panose="020B0604030504040204" pitchFamily="34" charset="0"/>
                </a:defRPr>
              </a:pPr>
              <a:endParaRPr lang="lv-LV"/>
            </a:p>
          </c:txPr>
        </c:title>
        <c:numFmt formatCode="0" sourceLinked="1"/>
        <c:majorTickMark val="cross"/>
        <c:minorTickMark val="none"/>
        <c:tickLblPos val="nextTo"/>
        <c:spPr>
          <a:noFill/>
          <a:ln w="3175" cap="flat" cmpd="sng" algn="ctr">
            <a:solidFill>
              <a:srgbClr val="000000"/>
            </a:solidFill>
            <a:prstDash val="solid"/>
            <a:round/>
          </a:ln>
          <a:effectLst/>
        </c:spPr>
        <c:txPr>
          <a:bodyPr rot="0" spcFirstLastPara="1" vertOverflow="ellipsis" wrap="square" anchor="ctr" anchorCtr="1"/>
          <a:lstStyle/>
          <a:p>
            <a:pPr>
              <a:defRPr sz="1000" b="0" i="0" u="none" strike="noStrike" kern="1200" baseline="0">
                <a:solidFill>
                  <a:srgbClr val="000000"/>
                </a:solidFill>
                <a:latin typeface="Verdana" panose="020B0604030504040204" pitchFamily="34" charset="0"/>
                <a:ea typeface="Verdana" panose="020B0604030504040204" pitchFamily="34" charset="0"/>
                <a:cs typeface="Verdana" panose="020B0604030504040204" pitchFamily="34" charset="0"/>
              </a:defRPr>
            </a:pPr>
            <a:endParaRPr lang="lv-LV"/>
          </a:p>
        </c:txPr>
        <c:crossAx val="116900224"/>
        <c:crosses val="autoZero"/>
        <c:crossBetween val="between"/>
        <c:dispUnits>
          <c:builtInUnit val="thousands"/>
        </c:dispUnits>
      </c:valAx>
      <c:catAx>
        <c:axId val="116905472"/>
        <c:scaling>
          <c:orientation val="minMax"/>
        </c:scaling>
        <c:delete val="1"/>
        <c:axPos val="b"/>
        <c:numFmt formatCode="General" sourceLinked="1"/>
        <c:majorTickMark val="out"/>
        <c:minorTickMark val="none"/>
        <c:tickLblPos val="none"/>
        <c:crossAx val="116907008"/>
        <c:crosses val="autoZero"/>
        <c:auto val="0"/>
        <c:lblAlgn val="ctr"/>
        <c:lblOffset val="100"/>
        <c:noMultiLvlLbl val="0"/>
      </c:catAx>
      <c:valAx>
        <c:axId val="116907008"/>
        <c:scaling>
          <c:orientation val="minMax"/>
          <c:max val="6"/>
        </c:scaling>
        <c:delete val="0"/>
        <c:axPos val="r"/>
        <c:title>
          <c:tx>
            <c:rich>
              <a:bodyPr rot="-5400000" spcFirstLastPara="1" vertOverflow="ellipsis" vert="horz" wrap="square" anchor="ctr" anchorCtr="1"/>
              <a:lstStyle/>
              <a:p>
                <a:pPr>
                  <a:defRPr sz="1000" b="0" i="0" u="none" strike="noStrike" kern="1200" baseline="0">
                    <a:solidFill>
                      <a:srgbClr val="000000"/>
                    </a:solidFill>
                    <a:latin typeface="Verdana" panose="020B0604030504040204" pitchFamily="34" charset="0"/>
                    <a:ea typeface="Verdana" panose="020B0604030504040204" pitchFamily="34" charset="0"/>
                    <a:cs typeface="Verdana" panose="020B0604030504040204" pitchFamily="34" charset="0"/>
                  </a:defRPr>
                </a:pPr>
                <a:r>
                  <a:rPr lang="lv-LV"/>
                  <a:t>%</a:t>
                </a:r>
              </a:p>
            </c:rich>
          </c:tx>
          <c:layout>
            <c:manualLayout>
              <c:xMode val="edge"/>
              <c:yMode val="edge"/>
              <c:x val="0.93065693430656971"/>
              <c:y val="0.49740932642488089"/>
            </c:manualLayout>
          </c:layout>
          <c:overlay val="0"/>
          <c:spPr>
            <a:noFill/>
            <a:ln w="25400">
              <a:noFill/>
            </a:ln>
            <a:effectLst/>
          </c:spPr>
          <c:txPr>
            <a:bodyPr rot="-5400000" spcFirstLastPara="1" vertOverflow="ellipsis" vert="horz" wrap="square" anchor="ctr" anchorCtr="1"/>
            <a:lstStyle/>
            <a:p>
              <a:pPr>
                <a:defRPr sz="1000" b="0" i="0" u="none" strike="noStrike" kern="1200" baseline="0">
                  <a:solidFill>
                    <a:srgbClr val="000000"/>
                  </a:solidFill>
                  <a:latin typeface="Verdana" panose="020B0604030504040204" pitchFamily="34" charset="0"/>
                  <a:ea typeface="Verdana" panose="020B0604030504040204" pitchFamily="34" charset="0"/>
                  <a:cs typeface="Verdana" panose="020B0604030504040204" pitchFamily="34" charset="0"/>
                </a:defRPr>
              </a:pPr>
              <a:endParaRPr lang="lv-LV"/>
            </a:p>
          </c:txPr>
        </c:title>
        <c:numFmt formatCode="0.0" sourceLinked="1"/>
        <c:majorTickMark val="cross"/>
        <c:minorTickMark val="none"/>
        <c:tickLblPos val="nextTo"/>
        <c:spPr>
          <a:noFill/>
          <a:ln w="3175" cap="flat" cmpd="sng" algn="ctr">
            <a:solidFill>
              <a:srgbClr val="000000"/>
            </a:solidFill>
            <a:prstDash val="solid"/>
            <a:round/>
          </a:ln>
          <a:effectLst/>
        </c:spPr>
        <c:txPr>
          <a:bodyPr rot="0" spcFirstLastPara="1" vertOverflow="ellipsis" wrap="square" anchor="ctr" anchorCtr="1"/>
          <a:lstStyle/>
          <a:p>
            <a:pPr>
              <a:defRPr sz="1000" b="0" i="0" u="none" strike="noStrike" kern="1200" baseline="0">
                <a:solidFill>
                  <a:srgbClr val="000000"/>
                </a:solidFill>
                <a:latin typeface="Verdana" panose="020B0604030504040204" pitchFamily="34" charset="0"/>
                <a:ea typeface="Verdana" panose="020B0604030504040204" pitchFamily="34" charset="0"/>
                <a:cs typeface="Verdana" panose="020B0604030504040204" pitchFamily="34" charset="0"/>
              </a:defRPr>
            </a:pPr>
            <a:endParaRPr lang="lv-LV"/>
          </a:p>
        </c:txPr>
        <c:crossAx val="116905472"/>
        <c:crosses val="max"/>
        <c:crossBetween val="between"/>
      </c:valAx>
      <c:spPr>
        <a:noFill/>
        <a:ln w="12700">
          <a:solidFill>
            <a:srgbClr val="808080"/>
          </a:solidFill>
          <a:prstDash val="solid"/>
        </a:ln>
        <a:effectLst/>
      </c:spPr>
    </c:plotArea>
    <c:legend>
      <c:legendPos val="b"/>
      <c:layout>
        <c:manualLayout>
          <c:xMode val="edge"/>
          <c:yMode val="edge"/>
          <c:x val="1.7092161881185799E-2"/>
          <c:y val="0.91968911917098461"/>
          <c:w val="0.98134664783241576"/>
          <c:h val="5.6994818652849742E-2"/>
        </c:manualLayout>
      </c:layout>
      <c:overlay val="0"/>
      <c:spPr>
        <a:solidFill>
          <a:srgbClr val="FFFFFF"/>
        </a:solidFill>
        <a:ln w="25400">
          <a:noFill/>
        </a:ln>
        <a:effectLst/>
      </c:spPr>
      <c:txPr>
        <a:bodyPr rot="0" spcFirstLastPara="1" vertOverflow="ellipsis" vert="horz" wrap="square" anchor="ctr" anchorCtr="1"/>
        <a:lstStyle/>
        <a:p>
          <a:pPr>
            <a:defRPr sz="1000" b="0" i="0" u="none" strike="noStrike" kern="1200" baseline="0">
              <a:solidFill>
                <a:srgbClr val="000000"/>
              </a:solidFill>
              <a:latin typeface="Verdana" panose="020B0604030504040204" pitchFamily="34" charset="0"/>
              <a:ea typeface="Verdana" panose="020B0604030504040204" pitchFamily="34" charset="0"/>
              <a:cs typeface="Verdana" panose="020B0604030504040204" pitchFamily="34" charset="0"/>
            </a:defRPr>
          </a:pPr>
          <a:endParaRPr lang="lv-LV"/>
        </a:p>
      </c:txPr>
    </c:legend>
    <c:plotVisOnly val="1"/>
    <c:dispBlanksAs val="gap"/>
    <c:showDLblsOverMax val="0"/>
  </c:chart>
  <c:spPr>
    <a:solidFill>
      <a:srgbClr val="FFFFFF"/>
    </a:solidFill>
    <a:ln w="12700" cap="flat" cmpd="sng" algn="ctr">
      <a:solidFill>
        <a:srgbClr val="C0C0C0"/>
      </a:solidFill>
      <a:prstDash val="solid"/>
    </a:ln>
    <a:effectLst/>
  </c:spPr>
  <c:txPr>
    <a:bodyPr/>
    <a:lstStyle/>
    <a:p>
      <a:pPr>
        <a:defRPr sz="1000" b="0" i="0" u="none" strike="noStrike" baseline="0">
          <a:solidFill>
            <a:srgbClr val="000000"/>
          </a:solidFill>
          <a:latin typeface="Verdana" panose="020B0604030504040204" pitchFamily="34" charset="0"/>
          <a:ea typeface="Verdana" panose="020B0604030504040204" pitchFamily="34" charset="0"/>
          <a:cs typeface="Verdana" panose="020B0604030504040204" pitchFamily="34" charset="0"/>
        </a:defRPr>
      </a:pPr>
      <a:endParaRPr lang="lv-LV"/>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lv-LV" sz="1600"/>
              <a:t>Nodarbinātība meža nozarē</a:t>
            </a:r>
          </a:p>
        </c:rich>
      </c:tx>
      <c:overlay val="0"/>
    </c:title>
    <c:autoTitleDeleted val="0"/>
    <c:plotArea>
      <c:layout>
        <c:manualLayout>
          <c:layoutTarget val="inner"/>
          <c:xMode val="edge"/>
          <c:yMode val="edge"/>
          <c:x val="0.11283572048611369"/>
          <c:y val="0.10550587536981905"/>
          <c:w val="0.80820010981901613"/>
          <c:h val="0.58810940151915647"/>
        </c:manualLayout>
      </c:layout>
      <c:barChart>
        <c:barDir val="col"/>
        <c:grouping val="stacked"/>
        <c:varyColors val="0"/>
        <c:ser>
          <c:idx val="0"/>
          <c:order val="0"/>
          <c:tx>
            <c:strRef>
              <c:f>'6.5.1'!$B$6</c:f>
              <c:strCache>
                <c:ptCount val="1"/>
                <c:pt idx="0">
                  <c:v>Mežsaimniecība un mežizstrāde </c:v>
                </c:pt>
              </c:strCache>
            </c:strRef>
          </c:tx>
          <c:invertIfNegative val="0"/>
          <c:cat>
            <c:numRef>
              <c:f>'6.5.1'!$E$4:$Y$4</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'6.5.1'!$E$6:$Y$6</c:f>
              <c:numCache>
                <c:formatCode>#,##0</c:formatCode>
                <c:ptCount val="21"/>
                <c:pt idx="0">
                  <c:v>19</c:v>
                </c:pt>
                <c:pt idx="1">
                  <c:v>23</c:v>
                </c:pt>
                <c:pt idx="2">
                  <c:v>35</c:v>
                </c:pt>
                <c:pt idx="3">
                  <c:v>31</c:v>
                </c:pt>
                <c:pt idx="4">
                  <c:v>35</c:v>
                </c:pt>
                <c:pt idx="5">
                  <c:v>34.6</c:v>
                </c:pt>
                <c:pt idx="6">
                  <c:v>29.4</c:v>
                </c:pt>
                <c:pt idx="7">
                  <c:v>24.8</c:v>
                </c:pt>
                <c:pt idx="8">
                  <c:v>17.100000000000001</c:v>
                </c:pt>
                <c:pt idx="9">
                  <c:v>14.6</c:v>
                </c:pt>
                <c:pt idx="10">
                  <c:v>20.6</c:v>
                </c:pt>
                <c:pt idx="11">
                  <c:v>16.8</c:v>
                </c:pt>
                <c:pt idx="12">
                  <c:v>20.2</c:v>
                </c:pt>
                <c:pt idx="13">
                  <c:v>19.600000000000001</c:v>
                </c:pt>
                <c:pt idx="14">
                  <c:v>17.899999999999999</c:v>
                </c:pt>
                <c:pt idx="15">
                  <c:v>18.7</c:v>
                </c:pt>
                <c:pt idx="16">
                  <c:v>14.72</c:v>
                </c:pt>
                <c:pt idx="17">
                  <c:v>13.7</c:v>
                </c:pt>
                <c:pt idx="18">
                  <c:v>17.5</c:v>
                </c:pt>
                <c:pt idx="19">
                  <c:v>19.47</c:v>
                </c:pt>
                <c:pt idx="20">
                  <c:v>16.34</c:v>
                </c:pt>
              </c:numCache>
            </c:numRef>
          </c:val>
          <c:extLst>
            <c:ext xmlns:c16="http://schemas.microsoft.com/office/drawing/2014/chart" uri="{C3380CC4-5D6E-409C-BE32-E72D297353CC}">
              <c16:uniqueId val="{00000000-4669-44CA-BDFF-9C198E02A9AB}"/>
            </c:ext>
          </c:extLst>
        </c:ser>
        <c:ser>
          <c:idx val="1"/>
          <c:order val="1"/>
          <c:tx>
            <c:strRef>
              <c:f>'6.5.1'!$B$7</c:f>
              <c:strCache>
                <c:ptCount val="1"/>
                <c:pt idx="0">
                  <c:v>Koksnes un koka izstrādājumu ražošana </c:v>
                </c:pt>
              </c:strCache>
            </c:strRef>
          </c:tx>
          <c:invertIfNegative val="0"/>
          <c:cat>
            <c:numRef>
              <c:f>'6.5.1'!$E$4:$Y$4</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'6.5.1'!$E$7:$Y$7</c:f>
              <c:numCache>
                <c:formatCode>#,##0</c:formatCode>
                <c:ptCount val="21"/>
                <c:pt idx="0">
                  <c:v>32</c:v>
                </c:pt>
                <c:pt idx="1">
                  <c:v>29.9</c:v>
                </c:pt>
                <c:pt idx="2">
                  <c:v>31.4</c:v>
                </c:pt>
                <c:pt idx="3">
                  <c:v>32.299999999999997</c:v>
                </c:pt>
                <c:pt idx="4">
                  <c:v>32.9</c:v>
                </c:pt>
                <c:pt idx="5">
                  <c:v>32.959000000000003</c:v>
                </c:pt>
                <c:pt idx="6">
                  <c:v>31.940999999999999</c:v>
                </c:pt>
                <c:pt idx="7">
                  <c:v>29</c:v>
                </c:pt>
                <c:pt idx="8">
                  <c:v>28.6</c:v>
                </c:pt>
                <c:pt idx="9">
                  <c:v>22.1</c:v>
                </c:pt>
                <c:pt idx="10">
                  <c:v>25.5</c:v>
                </c:pt>
                <c:pt idx="11">
                  <c:v>22.7</c:v>
                </c:pt>
                <c:pt idx="12">
                  <c:v>24.8</c:v>
                </c:pt>
                <c:pt idx="13">
                  <c:v>27.7</c:v>
                </c:pt>
                <c:pt idx="14">
                  <c:v>26.6</c:v>
                </c:pt>
                <c:pt idx="15">
                  <c:v>24</c:v>
                </c:pt>
                <c:pt idx="16">
                  <c:v>26.2</c:v>
                </c:pt>
                <c:pt idx="17">
                  <c:v>25.9</c:v>
                </c:pt>
                <c:pt idx="18">
                  <c:v>24.5</c:v>
                </c:pt>
                <c:pt idx="19">
                  <c:v>22.72</c:v>
                </c:pt>
                <c:pt idx="20">
                  <c:v>21.07</c:v>
                </c:pt>
              </c:numCache>
            </c:numRef>
          </c:val>
          <c:extLst>
            <c:ext xmlns:c16="http://schemas.microsoft.com/office/drawing/2014/chart" uri="{C3380CC4-5D6E-409C-BE32-E72D297353CC}">
              <c16:uniqueId val="{00000001-4669-44CA-BDFF-9C198E02A9AB}"/>
            </c:ext>
          </c:extLst>
        </c:ser>
        <c:ser>
          <c:idx val="2"/>
          <c:order val="2"/>
          <c:tx>
            <c:strRef>
              <c:f>'6.5.1'!$B$8</c:f>
              <c:strCache>
                <c:ptCount val="1"/>
                <c:pt idx="0">
                  <c:v>Mēbeļu ražošana</c:v>
                </c:pt>
              </c:strCache>
            </c:strRef>
          </c:tx>
          <c:invertIfNegative val="0"/>
          <c:dLbls>
            <c:dLbl>
              <c:idx val="0"/>
              <c:layout>
                <c:manualLayout>
                  <c:x val="2.7560763888888878E-3"/>
                  <c:y val="-5.4797008547009134E-2"/>
                </c:manualLayout>
              </c:layout>
              <c:tx>
                <c:rich>
                  <a:bodyPr/>
                  <a:lstStyle/>
                  <a:p>
                    <a:r>
                      <a:rPr lang="en-US" b="1"/>
                      <a:t>60</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669-44CA-BDFF-9C198E02A9AB}"/>
                </c:ext>
              </c:extLst>
            </c:dLbl>
            <c:dLbl>
              <c:idx val="1"/>
              <c:layout>
                <c:manualLayout>
                  <c:x val="0"/>
                  <c:y val="-5.5777421652422901E-2"/>
                </c:manualLayout>
              </c:layout>
              <c:tx>
                <c:rich>
                  <a:bodyPr/>
                  <a:lstStyle/>
                  <a:p>
                    <a:r>
                      <a:rPr lang="en-US" b="1"/>
                      <a:t>63</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669-44CA-BDFF-9C198E02A9AB}"/>
                </c:ext>
              </c:extLst>
            </c:dLbl>
            <c:dLbl>
              <c:idx val="2"/>
              <c:layout>
                <c:manualLayout>
                  <c:x val="-2.5263741715916517E-17"/>
                  <c:y val="-6.9345797720797714E-2"/>
                </c:manualLayout>
              </c:layout>
              <c:tx>
                <c:rich>
                  <a:bodyPr/>
                  <a:lstStyle/>
                  <a:p>
                    <a:r>
                      <a:rPr lang="en-US"/>
                      <a:t>76</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669-44CA-BDFF-9C198E02A9AB}"/>
                </c:ext>
              </c:extLst>
            </c:dLbl>
            <c:dLbl>
              <c:idx val="3"/>
              <c:layout>
                <c:manualLayout>
                  <c:x val="0"/>
                  <c:y val="-6.0627136752136823E-2"/>
                </c:manualLayout>
              </c:layout>
              <c:tx>
                <c:rich>
                  <a:bodyPr/>
                  <a:lstStyle/>
                  <a:p>
                    <a:r>
                      <a:rPr lang="en-US"/>
                      <a:t>73</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669-44CA-BDFF-9C198E02A9AB}"/>
                </c:ext>
              </c:extLst>
            </c:dLbl>
            <c:dLbl>
              <c:idx val="4"/>
              <c:layout>
                <c:manualLayout>
                  <c:x val="0"/>
                  <c:y val="-6.6181267806267804E-2"/>
                </c:manualLayout>
              </c:layout>
              <c:tx>
                <c:rich>
                  <a:bodyPr/>
                  <a:lstStyle/>
                  <a:p>
                    <a:r>
                      <a:rPr lang="en-US"/>
                      <a:t>79</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669-44CA-BDFF-9C198E02A9AB}"/>
                </c:ext>
              </c:extLst>
            </c:dLbl>
            <c:dLbl>
              <c:idx val="5"/>
              <c:layout>
                <c:manualLayout>
                  <c:x val="-2.1701388888889766E-7"/>
                  <c:y val="-6.6597222222222224E-2"/>
                </c:manualLayout>
              </c:layout>
              <c:tx>
                <c:rich>
                  <a:bodyPr/>
                  <a:lstStyle/>
                  <a:p>
                    <a:r>
                      <a:rPr lang="en-US"/>
                      <a:t>78</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669-44CA-BDFF-9C198E02A9AB}"/>
                </c:ext>
              </c:extLst>
            </c:dLbl>
            <c:dLbl>
              <c:idx val="6"/>
              <c:layout>
                <c:manualLayout>
                  <c:x val="5.0527483431832923E-17"/>
                  <c:y val="-6.1184829059829061E-2"/>
                </c:manualLayout>
              </c:layout>
              <c:tx>
                <c:rich>
                  <a:bodyPr/>
                  <a:lstStyle/>
                  <a:p>
                    <a:r>
                      <a:rPr lang="en-US"/>
                      <a:t>73</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669-44CA-BDFF-9C198E02A9AB}"/>
                </c:ext>
              </c:extLst>
            </c:dLbl>
            <c:dLbl>
              <c:idx val="7"/>
              <c:layout>
                <c:manualLayout>
                  <c:x val="2.7560763888888878E-3"/>
                  <c:y val="-7.0325854700854687E-2"/>
                </c:manualLayout>
              </c:layout>
              <c:tx>
                <c:rich>
                  <a:bodyPr/>
                  <a:lstStyle/>
                  <a:p>
                    <a:r>
                      <a:rPr lang="en-US"/>
                      <a:t>64</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669-44CA-BDFF-9C198E02A9AB}"/>
                </c:ext>
              </c:extLst>
            </c:dLbl>
            <c:dLbl>
              <c:idx val="8"/>
              <c:layout>
                <c:manualLayout>
                  <c:x val="0"/>
                  <c:y val="-6.2811253561253555E-2"/>
                </c:manualLayout>
              </c:layout>
              <c:tx>
                <c:rich>
                  <a:bodyPr/>
                  <a:lstStyle/>
                  <a:p>
                    <a:r>
                      <a:rPr lang="en-US"/>
                      <a:t>53</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669-44CA-BDFF-9C198E02A9AB}"/>
                </c:ext>
              </c:extLst>
            </c:dLbl>
            <c:dLbl>
              <c:idx val="9"/>
              <c:layout>
                <c:manualLayout>
                  <c:x val="0"/>
                  <c:y val="-5.8288461538461539E-2"/>
                </c:manualLayout>
              </c:layout>
              <c:tx>
                <c:rich>
                  <a:bodyPr/>
                  <a:lstStyle/>
                  <a:p>
                    <a:r>
                      <a:rPr lang="en-US"/>
                      <a:t>44</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669-44CA-BDFF-9C198E02A9AB}"/>
                </c:ext>
              </c:extLst>
            </c:dLbl>
            <c:dLbl>
              <c:idx val="10"/>
              <c:layout>
                <c:manualLayout>
                  <c:x val="0"/>
                  <c:y val="-4.7282407407407433E-2"/>
                </c:manualLayout>
              </c:layout>
              <c:tx>
                <c:rich>
                  <a:bodyPr/>
                  <a:lstStyle/>
                  <a:p>
                    <a:r>
                      <a:rPr lang="en-US"/>
                      <a:t>52</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669-44CA-BDFF-9C198E02A9AB}"/>
                </c:ext>
              </c:extLst>
            </c:dLbl>
            <c:dLbl>
              <c:idx val="11"/>
              <c:layout>
                <c:manualLayout>
                  <c:x val="0"/>
                  <c:y val="-5.0066595441595869E-2"/>
                </c:manualLayout>
              </c:layout>
              <c:tx>
                <c:rich>
                  <a:bodyPr/>
                  <a:lstStyle/>
                  <a:p>
                    <a:r>
                      <a:rPr lang="en-US"/>
                      <a:t>45</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669-44CA-BDFF-9C198E02A9AB}"/>
                </c:ext>
              </c:extLst>
            </c:dLbl>
            <c:dLbl>
              <c:idx val="12"/>
              <c:layout>
                <c:manualLayout>
                  <c:x val="0"/>
                  <c:y val="-4.5924145299145278E-2"/>
                </c:manualLayout>
              </c:layout>
              <c:tx>
                <c:rich>
                  <a:bodyPr/>
                  <a:lstStyle/>
                  <a:p>
                    <a:r>
                      <a:rPr lang="en-US"/>
                      <a:t>50</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669-44CA-BDFF-9C198E02A9AB}"/>
                </c:ext>
              </c:extLst>
            </c:dLbl>
            <c:dLbl>
              <c:idx val="13"/>
              <c:layout>
                <c:manualLayout>
                  <c:x val="0"/>
                  <c:y val="-7.1530934958218564E-2"/>
                </c:manualLayout>
              </c:layout>
              <c:tx>
                <c:rich>
                  <a:bodyPr/>
                  <a:lstStyle/>
                  <a:p>
                    <a:r>
                      <a:rPr lang="en-US"/>
                      <a:t>54</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669-44CA-BDFF-9C198E02A9AB}"/>
                </c:ext>
              </c:extLst>
            </c:dLbl>
            <c:dLbl>
              <c:idx val="14"/>
              <c:layout>
                <c:manualLayout>
                  <c:x val="2.7617851570357565E-3"/>
                  <c:y val="-4.8954304740176029E-2"/>
                </c:manualLayout>
              </c:layout>
              <c:tx>
                <c:rich>
                  <a:bodyPr/>
                  <a:lstStyle/>
                  <a:p>
                    <a:r>
                      <a:rPr lang="en-US"/>
                      <a:t>52</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4669-44CA-BDFF-9C198E02A9AB}"/>
                </c:ext>
              </c:extLst>
            </c:dLbl>
            <c:dLbl>
              <c:idx val="15"/>
              <c:layout>
                <c:manualLayout>
                  <c:x val="0"/>
                  <c:y val="-4.7784609962623931E-2"/>
                </c:manualLayout>
              </c:layout>
              <c:tx>
                <c:rich>
                  <a:bodyPr/>
                  <a:lstStyle/>
                  <a:p>
                    <a:r>
                      <a:rPr lang="en-US"/>
                      <a:t>48</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669-44CA-BDFF-9C198E02A9AB}"/>
                </c:ext>
              </c:extLst>
            </c:dLbl>
            <c:dLbl>
              <c:idx val="16"/>
              <c:layout>
                <c:manualLayout>
                  <c:x val="0"/>
                  <c:y val="-3.7518525731986684E-2"/>
                </c:manualLayout>
              </c:layout>
              <c:tx>
                <c:rich>
                  <a:bodyPr/>
                  <a:lstStyle/>
                  <a:p>
                    <a:fld id="{1A8A35D3-B073-4A05-83A9-DB43AA68B5A0}" type="VALUE">
                      <a:rPr lang="en-US"/>
                      <a:pPr/>
                      <a:t>[VALUE]</a:t>
                    </a:fld>
                    <a:r>
                      <a:rPr lang="en-US"/>
                      <a:t>5</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4669-44CA-BDFF-9C198E02A9AB}"/>
                </c:ext>
              </c:extLst>
            </c:dLbl>
            <c:dLbl>
              <c:idx val="17"/>
              <c:layout>
                <c:manualLayout>
                  <c:x val="0"/>
                  <c:y val="-4.1628965990558597E-2"/>
                </c:manualLayout>
              </c:layout>
              <c:tx>
                <c:rich>
                  <a:bodyPr/>
                  <a:lstStyle/>
                  <a:p>
                    <a:r>
                      <a:rPr lang="en-US"/>
                      <a:t>4</a:t>
                    </a:r>
                    <a:fld id="{A06D7184-1B30-4FAF-85A1-C9CA1F114769}" type="VALUE">
                      <a:rPr lang="en-US"/>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4669-44CA-BDFF-9C198E02A9AB}"/>
                </c:ext>
              </c:extLst>
            </c:dLbl>
            <c:dLbl>
              <c:idx val="18"/>
              <c:layout>
                <c:manualLayout>
                  <c:x val="-1.8948368530549544E-3"/>
                  <c:y val="-4.4596792892054572E-2"/>
                </c:manualLayout>
              </c:layout>
              <c:tx>
                <c:rich>
                  <a:bodyPr/>
                  <a:lstStyle/>
                  <a:p>
                    <a:r>
                      <a:rPr lang="en-US"/>
                      <a:t>49</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4669-44CA-BDFF-9C198E02A9AB}"/>
                </c:ext>
              </c:extLst>
            </c:dLbl>
            <c:dLbl>
              <c:idx val="19"/>
              <c:layout>
                <c:manualLayout>
                  <c:x val="1.8948368530549544E-3"/>
                  <c:y val="-4.3453066599890559E-2"/>
                </c:manualLayout>
              </c:layout>
              <c:tx>
                <c:rich>
                  <a:bodyPr/>
                  <a:lstStyle/>
                  <a:p>
                    <a:r>
                      <a:rPr lang="en-US"/>
                      <a:t>49</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4669-44CA-BDFF-9C198E02A9AB}"/>
                </c:ext>
              </c:extLst>
            </c:dLbl>
            <c:dLbl>
              <c:idx val="20"/>
              <c:layout>
                <c:manualLayout>
                  <c:x val="1.8948368530549544E-3"/>
                  <c:y val="-4.0767554232399437E-2"/>
                </c:manualLayout>
              </c:layout>
              <c:tx>
                <c:rich>
                  <a:bodyPr/>
                  <a:lstStyle/>
                  <a:p>
                    <a:r>
                      <a:rPr lang="en-US"/>
                      <a:t>44</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4669-44CA-BDFF-9C198E02A9AB}"/>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'6.5.1'!$E$4:$Y$4</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'6.5.1'!$E$8:$Y$8</c:f>
              <c:numCache>
                <c:formatCode>#,##0</c:formatCode>
                <c:ptCount val="21"/>
                <c:pt idx="0">
                  <c:v>9.3000000000000007</c:v>
                </c:pt>
                <c:pt idx="1">
                  <c:v>9.6</c:v>
                </c:pt>
                <c:pt idx="2">
                  <c:v>9.6</c:v>
                </c:pt>
                <c:pt idx="3">
                  <c:v>9.6999999999999993</c:v>
                </c:pt>
                <c:pt idx="4">
                  <c:v>11.4</c:v>
                </c:pt>
                <c:pt idx="5">
                  <c:v>10.143000000000001</c:v>
                </c:pt>
                <c:pt idx="6">
                  <c:v>11.255000000000001</c:v>
                </c:pt>
                <c:pt idx="7">
                  <c:v>9.9</c:v>
                </c:pt>
                <c:pt idx="8">
                  <c:v>7.6</c:v>
                </c:pt>
                <c:pt idx="9">
                  <c:v>7.6</c:v>
                </c:pt>
                <c:pt idx="10">
                  <c:v>6</c:v>
                </c:pt>
                <c:pt idx="11">
                  <c:v>5.7</c:v>
                </c:pt>
                <c:pt idx="12">
                  <c:v>5.2</c:v>
                </c:pt>
                <c:pt idx="13">
                  <c:v>6.9</c:v>
                </c:pt>
                <c:pt idx="14">
                  <c:v>7.2</c:v>
                </c:pt>
                <c:pt idx="15">
                  <c:v>5.4</c:v>
                </c:pt>
                <c:pt idx="16">
                  <c:v>3.7</c:v>
                </c:pt>
                <c:pt idx="17">
                  <c:v>6.4</c:v>
                </c:pt>
                <c:pt idx="18">
                  <c:v>6.8</c:v>
                </c:pt>
                <c:pt idx="19">
                  <c:v>6.45</c:v>
                </c:pt>
                <c:pt idx="20">
                  <c:v>7.07</c:v>
                </c:pt>
              </c:numCache>
            </c:numRef>
          </c:val>
          <c:extLst>
            <c:ext xmlns:c16="http://schemas.microsoft.com/office/drawing/2014/chart" uri="{C3380CC4-5D6E-409C-BE32-E72D297353CC}">
              <c16:uniqueId val="{00000017-4669-44CA-BDFF-9C198E02A9AB}"/>
            </c:ext>
          </c:extLst>
        </c:ser>
        <c:dLbls>
          <c:showLegendKey val="0"/>
          <c:showVal val="0"/>
          <c:showCatName val="0"/>
          <c:showSerName val="0"/>
          <c:showPercent val="0"/>
          <c:showBubbleSize val="0"/>
        </c:dLbls>
        <c:gapWidth val="150"/>
        <c:overlap val="100"/>
        <c:axId val="117353856"/>
        <c:axId val="116741248"/>
      </c:barChart>
      <c:catAx>
        <c:axId val="117353856"/>
        <c:scaling>
          <c:orientation val="minMax"/>
        </c:scaling>
        <c:delete val="0"/>
        <c:axPos val="b"/>
        <c:numFmt formatCode="General" sourceLinked="1"/>
        <c:majorTickMark val="out"/>
        <c:minorTickMark val="none"/>
        <c:tickLblPos val="nextTo"/>
        <c:txPr>
          <a:bodyPr rot="-5400000" vert="horz"/>
          <a:lstStyle/>
          <a:p>
            <a:pPr>
              <a:defRPr/>
            </a:pPr>
            <a:endParaRPr lang="lv-LV"/>
          </a:p>
        </c:txPr>
        <c:crossAx val="116741248"/>
        <c:crosses val="autoZero"/>
        <c:auto val="1"/>
        <c:lblAlgn val="ctr"/>
        <c:lblOffset val="100"/>
        <c:noMultiLvlLbl val="0"/>
      </c:catAx>
      <c:valAx>
        <c:axId val="116741248"/>
        <c:scaling>
          <c:orientation val="minMax"/>
        </c:scaling>
        <c:delete val="0"/>
        <c:axPos val="l"/>
        <c:majorGridlines/>
        <c:title>
          <c:tx>
            <c:rich>
              <a:bodyPr rot="-5400000" vert="horz"/>
              <a:lstStyle/>
              <a:p>
                <a:pPr>
                  <a:defRPr/>
                </a:pPr>
                <a:r>
                  <a:rPr lang="lv-LV"/>
                  <a:t>Tūkst.cilv.</a:t>
                </a:r>
              </a:p>
            </c:rich>
          </c:tx>
          <c:overlay val="0"/>
        </c:title>
        <c:numFmt formatCode="#,##0" sourceLinked="1"/>
        <c:majorTickMark val="out"/>
        <c:minorTickMark val="none"/>
        <c:tickLblPos val="nextTo"/>
        <c:crossAx val="117353856"/>
        <c:crosses val="autoZero"/>
        <c:crossBetween val="between"/>
      </c:valAx>
    </c:plotArea>
    <c:legend>
      <c:legendPos val="b"/>
      <c:layout>
        <c:manualLayout>
          <c:xMode val="edge"/>
          <c:yMode val="edge"/>
          <c:x val="4.9856311059644776E-2"/>
          <c:y val="0.78916965767971581"/>
          <c:w val="0.9169003325627455"/>
          <c:h val="0.18256179108353504"/>
        </c:manualLayout>
      </c:layout>
      <c:overlay val="0"/>
      <c:txPr>
        <a:bodyPr/>
        <a:lstStyle/>
        <a:p>
          <a:pPr>
            <a:defRPr sz="1100"/>
          </a:pPr>
          <a:endParaRPr lang="lv-LV"/>
        </a:p>
      </c:txPr>
    </c:legend>
    <c:plotVisOnly val="1"/>
    <c:dispBlanksAs val="gap"/>
    <c:showDLblsOverMax val="0"/>
  </c:chart>
  <c:txPr>
    <a:bodyPr/>
    <a:lstStyle/>
    <a:p>
      <a:pPr>
        <a:defRPr>
          <a:latin typeface="Verdana" panose="020B0604030504040204" pitchFamily="34" charset="0"/>
          <a:ea typeface="Verdana" panose="020B0604030504040204" pitchFamily="34" charset="0"/>
          <a:cs typeface="Verdana" panose="020B0604030504040204" pitchFamily="34" charset="0"/>
        </a:defRPr>
      </a:pPr>
      <a:endParaRPr lang="lv-LV"/>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5" y="1"/>
            <a:ext cx="2944971" cy="498215"/>
          </a:xfrm>
          <a:prstGeom prst="rect">
            <a:avLst/>
          </a:prstGeom>
        </p:spPr>
        <p:txBody>
          <a:bodyPr vert="horz" lIns="93177" tIns="46589" rIns="93177" bIns="46589" rtlCol="0"/>
          <a:lstStyle>
            <a:lvl1pPr algn="l">
              <a:defRPr sz="1200"/>
            </a:lvl1pPr>
          </a:lstStyle>
          <a:p>
            <a:endParaRPr lang="lv-LV"/>
          </a:p>
        </p:txBody>
      </p:sp>
      <p:sp>
        <p:nvSpPr>
          <p:cNvPr id="3" name="Datuma vietturis 2"/>
          <p:cNvSpPr>
            <a:spLocks noGrp="1"/>
          </p:cNvSpPr>
          <p:nvPr>
            <p:ph type="dt" sz="quarter" idx="1"/>
          </p:nvPr>
        </p:nvSpPr>
        <p:spPr>
          <a:xfrm>
            <a:off x="3849549" y="1"/>
            <a:ext cx="2944971" cy="498215"/>
          </a:xfrm>
          <a:prstGeom prst="rect">
            <a:avLst/>
          </a:prstGeom>
        </p:spPr>
        <p:txBody>
          <a:bodyPr vert="horz" lIns="93177" tIns="46589" rIns="93177" bIns="46589" rtlCol="0"/>
          <a:lstStyle>
            <a:lvl1pPr algn="r">
              <a:defRPr sz="1200"/>
            </a:lvl1pPr>
          </a:lstStyle>
          <a:p>
            <a:fld id="{C860EDDE-47E8-4749-A8F1-8759DD326F4E}" type="datetimeFigureOut">
              <a:rPr lang="lv-LV" smtClean="0"/>
              <a:t>09.02.2022</a:t>
            </a:fld>
            <a:endParaRPr lang="lv-LV"/>
          </a:p>
        </p:txBody>
      </p:sp>
      <p:sp>
        <p:nvSpPr>
          <p:cNvPr id="4" name="Kājenes vietturis 3"/>
          <p:cNvSpPr>
            <a:spLocks noGrp="1"/>
          </p:cNvSpPr>
          <p:nvPr>
            <p:ph type="ftr" sz="quarter" idx="2"/>
          </p:nvPr>
        </p:nvSpPr>
        <p:spPr>
          <a:xfrm>
            <a:off x="5" y="9431605"/>
            <a:ext cx="2944971" cy="498214"/>
          </a:xfrm>
          <a:prstGeom prst="rect">
            <a:avLst/>
          </a:prstGeom>
        </p:spPr>
        <p:txBody>
          <a:bodyPr vert="horz" lIns="93177" tIns="46589" rIns="93177" bIns="46589" rtlCol="0" anchor="b"/>
          <a:lstStyle>
            <a:lvl1pPr algn="l">
              <a:defRPr sz="1200"/>
            </a:lvl1pPr>
          </a:lstStyle>
          <a:p>
            <a:endParaRPr lang="lv-LV"/>
          </a:p>
        </p:txBody>
      </p:sp>
      <p:sp>
        <p:nvSpPr>
          <p:cNvPr id="5" name="Slaida numura vietturis 4"/>
          <p:cNvSpPr>
            <a:spLocks noGrp="1"/>
          </p:cNvSpPr>
          <p:nvPr>
            <p:ph type="sldNum" sz="quarter" idx="3"/>
          </p:nvPr>
        </p:nvSpPr>
        <p:spPr>
          <a:xfrm>
            <a:off x="3849549" y="9431605"/>
            <a:ext cx="2944971" cy="498214"/>
          </a:xfrm>
          <a:prstGeom prst="rect">
            <a:avLst/>
          </a:prstGeom>
        </p:spPr>
        <p:txBody>
          <a:bodyPr vert="horz" lIns="93177" tIns="46589" rIns="93177" bIns="46589" rtlCol="0" anchor="b"/>
          <a:lstStyle>
            <a:lvl1pPr algn="r">
              <a:defRPr sz="1200"/>
            </a:lvl1pPr>
          </a:lstStyle>
          <a:p>
            <a:fld id="{EB936D83-E436-434B-AEC6-1A06E1994423}" type="slidenum">
              <a:rPr lang="lv-LV" smtClean="0"/>
              <a:t>‹#›</a:t>
            </a:fld>
            <a:endParaRPr lang="lv-LV"/>
          </a:p>
        </p:txBody>
      </p:sp>
    </p:spTree>
    <p:extLst>
      <p:ext uri="{BB962C8B-B14F-4D97-AF65-F5344CB8AC3E}">
        <p14:creationId xmlns:p14="http://schemas.microsoft.com/office/powerpoint/2010/main" val="6455908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2"/>
            <a:ext cx="2944971" cy="496491"/>
          </a:xfrm>
          <a:prstGeom prst="rect">
            <a:avLst/>
          </a:prstGeom>
        </p:spPr>
        <p:txBody>
          <a:bodyPr vert="horz" lIns="93177" tIns="46589" rIns="93177" bIns="46589" rtlCol="0"/>
          <a:lstStyle>
            <a:lvl1pPr algn="l" defTabSz="957427" eaLnBrk="1" fontAlgn="auto" hangingPunct="1">
              <a:spcBef>
                <a:spcPts val="0"/>
              </a:spcBef>
              <a:spcAft>
                <a:spcPts val="0"/>
              </a:spcAft>
              <a:defRPr sz="1200">
                <a:latin typeface="+mn-lt"/>
                <a:cs typeface="+mn-cs"/>
              </a:defRPr>
            </a:lvl1pPr>
          </a:lstStyle>
          <a:p>
            <a:pPr>
              <a:defRPr/>
            </a:pPr>
            <a:endParaRPr lang="lv-LV"/>
          </a:p>
        </p:txBody>
      </p:sp>
      <p:sp>
        <p:nvSpPr>
          <p:cNvPr id="3" name="Date Placeholder 2"/>
          <p:cNvSpPr>
            <a:spLocks noGrp="1"/>
          </p:cNvSpPr>
          <p:nvPr>
            <p:ph type="dt" idx="1"/>
          </p:nvPr>
        </p:nvSpPr>
        <p:spPr>
          <a:xfrm>
            <a:off x="3849549" y="2"/>
            <a:ext cx="2944971" cy="496491"/>
          </a:xfrm>
          <a:prstGeom prst="rect">
            <a:avLst/>
          </a:prstGeom>
        </p:spPr>
        <p:txBody>
          <a:bodyPr vert="horz" lIns="93177" tIns="46589" rIns="93177" bIns="46589" rtlCol="0"/>
          <a:lstStyle>
            <a:lvl1pPr algn="r" defTabSz="957427" eaLnBrk="1" fontAlgn="auto" hangingPunct="1">
              <a:spcBef>
                <a:spcPts val="0"/>
              </a:spcBef>
              <a:spcAft>
                <a:spcPts val="0"/>
              </a:spcAft>
              <a:defRPr sz="1200">
                <a:latin typeface="+mn-lt"/>
                <a:cs typeface="+mn-cs"/>
              </a:defRPr>
            </a:lvl1pPr>
          </a:lstStyle>
          <a:p>
            <a:pPr>
              <a:defRPr/>
            </a:pPr>
            <a:fld id="{F30FE31D-8ECB-49BD-99CE-F580F09B2B02}" type="datetimeFigureOut">
              <a:rPr lang="lv-LV"/>
              <a:pPr>
                <a:defRPr/>
              </a:pPr>
              <a:t>09.02.2022</a:t>
            </a:fld>
            <a:endParaRPr lang="lv-LV"/>
          </a:p>
        </p:txBody>
      </p:sp>
      <p:sp>
        <p:nvSpPr>
          <p:cNvPr id="4" name="Slide Image Placeholder 3"/>
          <p:cNvSpPr>
            <a:spLocks noGrp="1" noRot="1" noChangeAspect="1"/>
          </p:cNvSpPr>
          <p:nvPr>
            <p:ph type="sldImg" idx="2"/>
          </p:nvPr>
        </p:nvSpPr>
        <p:spPr>
          <a:xfrm>
            <a:off x="915988" y="744538"/>
            <a:ext cx="4964112" cy="3724275"/>
          </a:xfrm>
          <a:prstGeom prst="rect">
            <a:avLst/>
          </a:prstGeom>
          <a:noFill/>
          <a:ln w="12700">
            <a:solidFill>
              <a:prstClr val="black"/>
            </a:solidFill>
          </a:ln>
        </p:spPr>
        <p:txBody>
          <a:bodyPr vert="horz" lIns="93177" tIns="46589" rIns="93177" bIns="46589" rtlCol="0" anchor="ctr"/>
          <a:lstStyle/>
          <a:p>
            <a:pPr lvl="0"/>
            <a:endParaRPr lang="lv-LV" noProof="0"/>
          </a:p>
        </p:txBody>
      </p:sp>
      <p:sp>
        <p:nvSpPr>
          <p:cNvPr id="5" name="Notes Placeholder 4"/>
          <p:cNvSpPr>
            <a:spLocks noGrp="1"/>
          </p:cNvSpPr>
          <p:nvPr>
            <p:ph type="body" sz="quarter" idx="3"/>
          </p:nvPr>
        </p:nvSpPr>
        <p:spPr>
          <a:xfrm>
            <a:off x="679609" y="4716667"/>
            <a:ext cx="5436870" cy="4468416"/>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lv-LV" noProof="0"/>
          </a:p>
        </p:txBody>
      </p:sp>
      <p:sp>
        <p:nvSpPr>
          <p:cNvPr id="6" name="Footer Placeholder 5"/>
          <p:cNvSpPr>
            <a:spLocks noGrp="1"/>
          </p:cNvSpPr>
          <p:nvPr>
            <p:ph type="ftr" sz="quarter" idx="4"/>
          </p:nvPr>
        </p:nvSpPr>
        <p:spPr>
          <a:xfrm>
            <a:off x="5" y="9431601"/>
            <a:ext cx="2944971" cy="496491"/>
          </a:xfrm>
          <a:prstGeom prst="rect">
            <a:avLst/>
          </a:prstGeom>
        </p:spPr>
        <p:txBody>
          <a:bodyPr vert="horz" lIns="93177" tIns="46589" rIns="93177" bIns="46589" rtlCol="0" anchor="b"/>
          <a:lstStyle>
            <a:lvl1pPr algn="l" defTabSz="957427" eaLnBrk="1" fontAlgn="auto" hangingPunct="1">
              <a:spcBef>
                <a:spcPts val="0"/>
              </a:spcBef>
              <a:spcAft>
                <a:spcPts val="0"/>
              </a:spcAft>
              <a:defRPr sz="1200">
                <a:latin typeface="+mn-lt"/>
                <a:cs typeface="+mn-cs"/>
              </a:defRPr>
            </a:lvl1pPr>
          </a:lstStyle>
          <a:p>
            <a:pPr>
              <a:defRPr/>
            </a:pPr>
            <a:endParaRPr lang="lv-LV"/>
          </a:p>
        </p:txBody>
      </p:sp>
      <p:sp>
        <p:nvSpPr>
          <p:cNvPr id="7" name="Slide Number Placeholder 6"/>
          <p:cNvSpPr>
            <a:spLocks noGrp="1"/>
          </p:cNvSpPr>
          <p:nvPr>
            <p:ph type="sldNum" sz="quarter" idx="5"/>
          </p:nvPr>
        </p:nvSpPr>
        <p:spPr>
          <a:xfrm>
            <a:off x="3849549" y="9431601"/>
            <a:ext cx="2944971" cy="496491"/>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76B5B73F-16B7-4FDF-B327-266F58BF090D}" type="slidenum">
              <a:rPr lang="lv-LV" altLang="en-US"/>
              <a:pPr>
                <a:defRPr/>
              </a:pPr>
              <a:t>‹#›</a:t>
            </a:fld>
            <a:endParaRPr lang="lv-LV" altLang="en-US"/>
          </a:p>
        </p:txBody>
      </p:sp>
    </p:spTree>
    <p:extLst>
      <p:ext uri="{BB962C8B-B14F-4D97-AF65-F5344CB8AC3E}">
        <p14:creationId xmlns:p14="http://schemas.microsoft.com/office/powerpoint/2010/main" val="1512904527"/>
      </p:ext>
    </p:extLst>
  </p:cSld>
  <p:clrMap bg1="lt1" tx1="dk1" bg2="lt2" tx2="dk2" accent1="accent1" accent2="accent2" accent3="accent3" accent4="accent4" accent5="accent5" accent6="accent6" hlink="hlink" folHlink="folHlink"/>
  <p:notesStyle>
    <a:lvl1pPr algn="l" defTabSz="938213" rtl="0" eaLnBrk="0" fontAlgn="base" hangingPunct="0">
      <a:spcBef>
        <a:spcPct val="30000"/>
      </a:spcBef>
      <a:spcAft>
        <a:spcPct val="0"/>
      </a:spcAft>
      <a:defRPr sz="1200" kern="1200">
        <a:solidFill>
          <a:schemeClr val="tx1"/>
        </a:solidFill>
        <a:latin typeface="+mn-lt"/>
        <a:ea typeface="+mn-ea"/>
        <a:cs typeface="+mn-cs"/>
      </a:defRPr>
    </a:lvl1pPr>
    <a:lvl2pPr marL="468313" algn="l" defTabSz="938213" rtl="0" eaLnBrk="0" fontAlgn="base" hangingPunct="0">
      <a:spcBef>
        <a:spcPct val="30000"/>
      </a:spcBef>
      <a:spcAft>
        <a:spcPct val="0"/>
      </a:spcAft>
      <a:defRPr sz="1200" kern="1200">
        <a:solidFill>
          <a:schemeClr val="tx1"/>
        </a:solidFill>
        <a:latin typeface="+mn-lt"/>
        <a:ea typeface="+mn-ea"/>
        <a:cs typeface="+mn-cs"/>
      </a:defRPr>
    </a:lvl2pPr>
    <a:lvl3pPr marL="938213" algn="l" defTabSz="938213" rtl="0" eaLnBrk="0" fontAlgn="base" hangingPunct="0">
      <a:spcBef>
        <a:spcPct val="30000"/>
      </a:spcBef>
      <a:spcAft>
        <a:spcPct val="0"/>
      </a:spcAft>
      <a:defRPr sz="1200" kern="1200">
        <a:solidFill>
          <a:schemeClr val="tx1"/>
        </a:solidFill>
        <a:latin typeface="+mn-lt"/>
        <a:ea typeface="+mn-ea"/>
        <a:cs typeface="+mn-cs"/>
      </a:defRPr>
    </a:lvl3pPr>
    <a:lvl4pPr marL="1408113" algn="l" defTabSz="938213" rtl="0" eaLnBrk="0" fontAlgn="base" hangingPunct="0">
      <a:spcBef>
        <a:spcPct val="30000"/>
      </a:spcBef>
      <a:spcAft>
        <a:spcPct val="0"/>
      </a:spcAft>
      <a:defRPr sz="1200" kern="1200">
        <a:solidFill>
          <a:schemeClr val="tx1"/>
        </a:solidFill>
        <a:latin typeface="+mn-lt"/>
        <a:ea typeface="+mn-ea"/>
        <a:cs typeface="+mn-cs"/>
      </a:defRPr>
    </a:lvl4pPr>
    <a:lvl5pPr marL="1878013" algn="l" defTabSz="938213" rtl="0" eaLnBrk="0" fontAlgn="base" hangingPunct="0">
      <a:spcBef>
        <a:spcPct val="30000"/>
      </a:spcBef>
      <a:spcAft>
        <a:spcPct val="0"/>
      </a:spcAft>
      <a:defRPr sz="1200" kern="1200">
        <a:solidFill>
          <a:schemeClr val="tx1"/>
        </a:solidFill>
        <a:latin typeface="+mn-lt"/>
        <a:ea typeface="+mn-ea"/>
        <a:cs typeface="+mn-cs"/>
      </a:defRPr>
    </a:lvl5pPr>
    <a:lvl6pPr marL="2348940" algn="l" defTabSz="939575" rtl="0" eaLnBrk="1" latinLnBrk="0" hangingPunct="1">
      <a:defRPr sz="1200" kern="1200">
        <a:solidFill>
          <a:schemeClr val="tx1"/>
        </a:solidFill>
        <a:latin typeface="+mn-lt"/>
        <a:ea typeface="+mn-ea"/>
        <a:cs typeface="+mn-cs"/>
      </a:defRPr>
    </a:lvl6pPr>
    <a:lvl7pPr marL="2818729" algn="l" defTabSz="939575" rtl="0" eaLnBrk="1" latinLnBrk="0" hangingPunct="1">
      <a:defRPr sz="1200" kern="1200">
        <a:solidFill>
          <a:schemeClr val="tx1"/>
        </a:solidFill>
        <a:latin typeface="+mn-lt"/>
        <a:ea typeface="+mn-ea"/>
        <a:cs typeface="+mn-cs"/>
      </a:defRPr>
    </a:lvl7pPr>
    <a:lvl8pPr marL="3288515" algn="l" defTabSz="939575" rtl="0" eaLnBrk="1" latinLnBrk="0" hangingPunct="1">
      <a:defRPr sz="1200" kern="1200">
        <a:solidFill>
          <a:schemeClr val="tx1"/>
        </a:solidFill>
        <a:latin typeface="+mn-lt"/>
        <a:ea typeface="+mn-ea"/>
        <a:cs typeface="+mn-cs"/>
      </a:defRPr>
    </a:lvl8pPr>
    <a:lvl9pPr marL="3758305" algn="l" defTabSz="9395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pPr>
              <a:defRPr/>
            </a:pPr>
            <a:fld id="{76B5B73F-16B7-4FDF-B327-266F58BF090D}" type="slidenum">
              <a:rPr lang="lv-LV" altLang="en-US" smtClean="0"/>
              <a:pPr>
                <a:defRPr/>
              </a:pPr>
              <a:t>1</a:t>
            </a:fld>
            <a:endParaRPr lang="lv-LV" altLang="en-US" dirty="0"/>
          </a:p>
        </p:txBody>
      </p:sp>
    </p:spTree>
    <p:extLst>
      <p:ext uri="{BB962C8B-B14F-4D97-AF65-F5344CB8AC3E}">
        <p14:creationId xmlns:p14="http://schemas.microsoft.com/office/powerpoint/2010/main" val="1002201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pPr defTabSz="955675"/>
            <a:fld id="{A8BF63AC-3CCE-4E6A-8432-04E235DC7689}" type="slidenum">
              <a:rPr lang="lv-LV" smtClean="0">
                <a:cs typeface="Arial" charset="0"/>
              </a:rPr>
              <a:pPr defTabSz="955675"/>
              <a:t>2</a:t>
            </a:fld>
            <a:endParaRPr lang="lv-LV">
              <a:cs typeface="Arial" charset="0"/>
            </a:endParaRPr>
          </a:p>
        </p:txBody>
      </p:sp>
      <p:sp>
        <p:nvSpPr>
          <p:cNvPr id="81923" name="Rectangle 2"/>
          <p:cNvSpPr>
            <a:spLocks noGrp="1" noRot="1" noChangeAspect="1" noChangeArrowheads="1" noTextEdit="1"/>
          </p:cNvSpPr>
          <p:nvPr>
            <p:ph type="sldImg"/>
          </p:nvPr>
        </p:nvSpPr>
        <p:spPr bwMode="auto">
          <a:xfrm>
            <a:off x="1144588" y="681038"/>
            <a:ext cx="4573587" cy="3430587"/>
          </a:xfrm>
          <a:noFill/>
          <a:ln>
            <a:solidFill>
              <a:srgbClr val="000000"/>
            </a:solidFill>
            <a:miter lim="800000"/>
            <a:headEnd/>
            <a:tailEnd/>
          </a:ln>
        </p:spPr>
      </p:sp>
      <p:sp>
        <p:nvSpPr>
          <p:cNvPr id="81924" name="Rectangle 3"/>
          <p:cNvSpPr>
            <a:spLocks noGrp="1" noChangeArrowheads="1"/>
          </p:cNvSpPr>
          <p:nvPr>
            <p:ph type="body" idx="1"/>
          </p:nvPr>
        </p:nvSpPr>
        <p:spPr>
          <a:xfrm>
            <a:off x="914935" y="4345447"/>
            <a:ext cx="5028132" cy="4115969"/>
          </a:xfrm>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685800" y="4724400"/>
            <a:ext cx="77724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685800" y="3505200"/>
            <a:ext cx="77724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1541911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4"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81000"/>
            <a:ext cx="6096000" cy="1036642"/>
          </a:xfrm>
        </p:spPr>
        <p:txBody>
          <a:bodyPr anchor="t">
            <a:normAutofit/>
          </a:bodyPr>
          <a:lstStyle>
            <a:lvl1pPr algn="l">
              <a:defRPr sz="1822"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590800" y="1752602"/>
            <a:ext cx="6096000" cy="4373573"/>
          </a:xfrm>
        </p:spPr>
        <p:txBody>
          <a:bodyPr>
            <a:normAutofit/>
          </a:bodyPr>
          <a:lstStyle>
            <a:lvl1pPr marL="0" indent="0">
              <a:buNone/>
              <a:defRPr sz="1500">
                <a:latin typeface="Verdana" panose="020B0604030504040204" pitchFamily="34" charset="0"/>
                <a:ea typeface="Verdana" panose="020B0604030504040204" pitchFamily="34" charset="0"/>
                <a:cs typeface="Verdana" panose="020B0604030504040204" pitchFamily="34" charset="0"/>
              </a:defRPr>
            </a:lvl1pPr>
            <a:lvl2pPr>
              <a:defRPr sz="1500">
                <a:latin typeface="Times New Roman" panose="02020603050405020304" pitchFamily="18" charset="0"/>
                <a:cs typeface="Times New Roman" panose="02020603050405020304" pitchFamily="18" charset="0"/>
              </a:defRPr>
            </a:lvl2pPr>
            <a:lvl3pPr>
              <a:defRPr sz="1500">
                <a:latin typeface="Times New Roman" panose="02020603050405020304" pitchFamily="18" charset="0"/>
                <a:cs typeface="Times New Roman" panose="02020603050405020304" pitchFamily="18" charset="0"/>
              </a:defRPr>
            </a:lvl3pPr>
            <a:lvl4pPr>
              <a:defRPr sz="1500">
                <a:latin typeface="Times New Roman" panose="02020603050405020304" pitchFamily="18" charset="0"/>
                <a:cs typeface="Times New Roman" panose="02020603050405020304" pitchFamily="18" charset="0"/>
              </a:defRPr>
            </a:lvl4pPr>
            <a:lvl5pPr>
              <a:defRPr sz="15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75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75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750" smtClean="0">
                <a:latin typeface="Verdana" pitchFamily="34" charset="0"/>
              </a:defRPr>
            </a:lvl1pPr>
          </a:lstStyle>
          <a:p>
            <a:pPr>
              <a:defRPr/>
            </a:pPr>
            <a:fld id="{CC20AAD8-844E-432A-9347-57EBF0D1206E}" type="slidenum">
              <a:rPr lang="en-US" altLang="en-US"/>
              <a:pPr>
                <a:defRPr/>
              </a:pPr>
              <a:t>‹#›</a:t>
            </a:fld>
            <a:endParaRPr lang="en-US" altLang="en-US"/>
          </a:p>
        </p:txBody>
      </p:sp>
    </p:spTree>
    <p:extLst>
      <p:ext uri="{BB962C8B-B14F-4D97-AF65-F5344CB8AC3E}">
        <p14:creationId xmlns:p14="http://schemas.microsoft.com/office/powerpoint/2010/main" val="3015494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453DA178-F70B-4244-ACE4-0EBAF606704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4"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81000"/>
            <a:ext cx="6096000" cy="1036642"/>
          </a:xfrm>
        </p:spPr>
        <p:txBody>
          <a:bodyPr anchor="t">
            <a:normAutofit/>
          </a:bodyPr>
          <a:lstStyle>
            <a:lvl1pPr algn="l">
              <a:defRPr sz="18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590800" y="1752602"/>
            <a:ext cx="6096000" cy="4373573"/>
          </a:xfrm>
        </p:spPr>
        <p:txBody>
          <a:bodyPr>
            <a:normAutofit/>
          </a:bodyPr>
          <a:lstStyle>
            <a:lvl1pPr marL="0" indent="0">
              <a:buNone/>
              <a:defRPr sz="1500">
                <a:latin typeface="Verdana" panose="020B0604030504040204" pitchFamily="34" charset="0"/>
                <a:ea typeface="Verdana" panose="020B0604030504040204" pitchFamily="34" charset="0"/>
                <a:cs typeface="Verdana" panose="020B0604030504040204" pitchFamily="34" charset="0"/>
              </a:defRPr>
            </a:lvl1pPr>
            <a:lvl2pPr>
              <a:defRPr sz="1500">
                <a:latin typeface="Times New Roman" panose="02020603050405020304" pitchFamily="18" charset="0"/>
                <a:cs typeface="Times New Roman" panose="02020603050405020304" pitchFamily="18" charset="0"/>
              </a:defRPr>
            </a:lvl2pPr>
            <a:lvl3pPr>
              <a:defRPr sz="1500">
                <a:latin typeface="Times New Roman" panose="02020603050405020304" pitchFamily="18" charset="0"/>
                <a:cs typeface="Times New Roman" panose="02020603050405020304" pitchFamily="18" charset="0"/>
              </a:defRPr>
            </a:lvl3pPr>
            <a:lvl4pPr>
              <a:defRPr sz="1500">
                <a:latin typeface="Times New Roman" panose="02020603050405020304" pitchFamily="18" charset="0"/>
                <a:cs typeface="Times New Roman" panose="02020603050405020304" pitchFamily="18" charset="0"/>
              </a:defRPr>
            </a:lvl4pPr>
            <a:lvl5pPr>
              <a:defRPr sz="15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75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75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16:creationId xmlns:a16="http://schemas.microsoft.com/office/drawing/2014/main" id="{CAEDFFBD-ABCB-4398-A13C-B9A4E6A3490B}"/>
              </a:ext>
            </a:extLst>
          </p:cNvPr>
          <p:cNvSpPr>
            <a:spLocks noGrp="1"/>
          </p:cNvSpPr>
          <p:nvPr>
            <p:ph type="sldNum" sz="quarter" idx="13"/>
          </p:nvPr>
        </p:nvSpPr>
        <p:spPr>
          <a:xfrm>
            <a:off x="8534400" y="6324600"/>
            <a:ext cx="304800" cy="304800"/>
          </a:xfrm>
        </p:spPr>
        <p:txBody>
          <a:bodyPr/>
          <a:lstStyle>
            <a:lvl1pPr>
              <a:defRPr sz="750">
                <a:latin typeface="Verdana" panose="020B0604030504040204" pitchFamily="34" charset="0"/>
              </a:defRPr>
            </a:lvl1pPr>
          </a:lstStyle>
          <a:p>
            <a:pPr>
              <a:defRPr/>
            </a:pPr>
            <a:fld id="{29846FBF-A6A1-4E70-A82E-674E0FF9C2A8}" type="slidenum">
              <a:rPr lang="en-US" altLang="en-US"/>
              <a:pPr>
                <a:defRPr/>
              </a:pPr>
              <a:t>‹#›</a:t>
            </a:fld>
            <a:endParaRPr lang="en-US" altLang="en-US"/>
          </a:p>
        </p:txBody>
      </p:sp>
    </p:spTree>
    <p:extLst>
      <p:ext uri="{BB962C8B-B14F-4D97-AF65-F5344CB8AC3E}">
        <p14:creationId xmlns:p14="http://schemas.microsoft.com/office/powerpoint/2010/main" val="794603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163276" y="0"/>
            <a:ext cx="8000504" cy="1143049"/>
          </a:xfrm>
          <a:prstGeom prst="rect">
            <a:avLst/>
          </a:prstGeom>
          <a:noFill/>
          <a:ln w="0">
            <a:noFill/>
          </a:ln>
        </p:spPr>
        <p:txBody>
          <a:bodyPr lIns="0" tIns="0" rIns="0" bIns="0" anchor="ctr" anchorCtr="1">
            <a:noAutofit/>
          </a:bodyPr>
          <a:lstStyle/>
          <a:p>
            <a:pPr algn="ctr">
              <a:buNone/>
            </a:pPr>
            <a:endParaRPr lang="lv-LV" sz="3628" b="0" strike="noStrike" spc="-1">
              <a:latin typeface="Times New Roman"/>
            </a:endParaRPr>
          </a:p>
        </p:txBody>
      </p:sp>
      <p:sp>
        <p:nvSpPr>
          <p:cNvPr id="9" name="PlaceHolder 2"/>
          <p:cNvSpPr>
            <a:spLocks noGrp="1"/>
          </p:cNvSpPr>
          <p:nvPr>
            <p:ph/>
          </p:nvPr>
        </p:nvSpPr>
        <p:spPr>
          <a:xfrm>
            <a:off x="163276" y="1469635"/>
            <a:ext cx="8816882" cy="5225367"/>
          </a:xfrm>
          <a:prstGeom prst="rect">
            <a:avLst/>
          </a:prstGeom>
          <a:noFill/>
          <a:ln w="0">
            <a:noFill/>
          </a:ln>
        </p:spPr>
        <p:txBody>
          <a:bodyPr lIns="0" tIns="0" rIns="0" bIns="0" anchor="t">
            <a:noAutofit/>
          </a:bodyPr>
          <a:lstStyle/>
          <a:p>
            <a:endParaRPr lang="lv-LV" sz="2540" b="0" strike="noStrike" spc="-1">
              <a:latin typeface="Times New Roman"/>
            </a:endParaRPr>
          </a:p>
        </p:txBody>
      </p:sp>
    </p:spTree>
    <p:extLst>
      <p:ext uri="{BB962C8B-B14F-4D97-AF65-F5344CB8AC3E}">
        <p14:creationId xmlns:p14="http://schemas.microsoft.com/office/powerpoint/2010/main" val="1738908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OverTx">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163276" y="0"/>
            <a:ext cx="8000504" cy="1143049"/>
          </a:xfrm>
          <a:prstGeom prst="rect">
            <a:avLst/>
          </a:prstGeom>
          <a:noFill/>
          <a:ln w="0">
            <a:noFill/>
          </a:ln>
        </p:spPr>
        <p:txBody>
          <a:bodyPr lIns="0" tIns="0" rIns="0" bIns="0" anchor="ctr" anchorCtr="1">
            <a:noAutofit/>
          </a:bodyPr>
          <a:lstStyle/>
          <a:p>
            <a:pPr algn="ctr">
              <a:buNone/>
            </a:pPr>
            <a:endParaRPr lang="lv-LV" sz="3628" b="0" strike="noStrike" spc="-1">
              <a:latin typeface="Times New Roman"/>
            </a:endParaRPr>
          </a:p>
        </p:txBody>
      </p:sp>
      <p:sp>
        <p:nvSpPr>
          <p:cNvPr id="24" name="PlaceHolder 2"/>
          <p:cNvSpPr>
            <a:spLocks noGrp="1"/>
          </p:cNvSpPr>
          <p:nvPr>
            <p:ph/>
          </p:nvPr>
        </p:nvSpPr>
        <p:spPr>
          <a:xfrm>
            <a:off x="163275" y="1469634"/>
            <a:ext cx="4302312" cy="2492174"/>
          </a:xfrm>
          <a:prstGeom prst="rect">
            <a:avLst/>
          </a:prstGeom>
          <a:noFill/>
          <a:ln w="0">
            <a:noFill/>
          </a:ln>
        </p:spPr>
        <p:txBody>
          <a:bodyPr lIns="0" tIns="0" rIns="0" bIns="0" anchor="t">
            <a:noAutofit/>
          </a:bodyPr>
          <a:lstStyle/>
          <a:p>
            <a:endParaRPr lang="lv-LV" sz="2540" b="0" strike="noStrike" spc="-1">
              <a:latin typeface="Times New Roman"/>
            </a:endParaRPr>
          </a:p>
        </p:txBody>
      </p:sp>
      <p:sp>
        <p:nvSpPr>
          <p:cNvPr id="25" name="PlaceHolder 3"/>
          <p:cNvSpPr>
            <a:spLocks noGrp="1"/>
          </p:cNvSpPr>
          <p:nvPr>
            <p:ph/>
          </p:nvPr>
        </p:nvSpPr>
        <p:spPr>
          <a:xfrm>
            <a:off x="4681111" y="1469634"/>
            <a:ext cx="4302312" cy="2492174"/>
          </a:xfrm>
          <a:prstGeom prst="rect">
            <a:avLst/>
          </a:prstGeom>
          <a:noFill/>
          <a:ln w="0">
            <a:noFill/>
          </a:ln>
        </p:spPr>
        <p:txBody>
          <a:bodyPr lIns="0" tIns="0" rIns="0" bIns="0" anchor="t">
            <a:noAutofit/>
          </a:bodyPr>
          <a:lstStyle/>
          <a:p>
            <a:endParaRPr lang="lv-LV" sz="2540" b="0" strike="noStrike" spc="-1">
              <a:latin typeface="Times New Roman"/>
            </a:endParaRPr>
          </a:p>
        </p:txBody>
      </p:sp>
      <p:sp>
        <p:nvSpPr>
          <p:cNvPr id="26" name="PlaceHolder 4"/>
          <p:cNvSpPr>
            <a:spLocks noGrp="1"/>
          </p:cNvSpPr>
          <p:nvPr>
            <p:ph/>
          </p:nvPr>
        </p:nvSpPr>
        <p:spPr>
          <a:xfrm>
            <a:off x="163276" y="4198909"/>
            <a:ext cx="8816882" cy="2492174"/>
          </a:xfrm>
          <a:prstGeom prst="rect">
            <a:avLst/>
          </a:prstGeom>
          <a:noFill/>
          <a:ln w="0">
            <a:noFill/>
          </a:ln>
        </p:spPr>
        <p:txBody>
          <a:bodyPr lIns="0" tIns="0" rIns="0" bIns="0" anchor="t">
            <a:noAutofit/>
          </a:bodyPr>
          <a:lstStyle/>
          <a:p>
            <a:endParaRPr lang="lv-LV" sz="2540" b="0" strike="noStrike" spc="-1">
              <a:latin typeface="Times New Roman"/>
            </a:endParaRPr>
          </a:p>
        </p:txBody>
      </p:sp>
    </p:spTree>
    <p:extLst>
      <p:ext uri="{BB962C8B-B14F-4D97-AF65-F5344CB8AC3E}">
        <p14:creationId xmlns:p14="http://schemas.microsoft.com/office/powerpoint/2010/main" val="2451826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3F145C17-0790-4DE9-9FFF-FF94760C83AB}" type="slidenum">
              <a:rPr lang="en-US" altLang="en-US"/>
              <a:pPr>
                <a:defRPr/>
              </a:pPr>
              <a:t>‹#›</a:t>
            </a:fld>
            <a:endParaRPr lang="en-US" altLang="en-US"/>
          </a:p>
        </p:txBody>
      </p:sp>
    </p:spTree>
    <p:extLst>
      <p:ext uri="{BB962C8B-B14F-4D97-AF65-F5344CB8AC3E}">
        <p14:creationId xmlns:p14="http://schemas.microsoft.com/office/powerpoint/2010/main" val="1318331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657600"/>
            <a:ext cx="6096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2590800" y="381000"/>
            <a:ext cx="6096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Click to edit Master text styles</a:t>
            </a:r>
          </a:p>
        </p:txBody>
      </p:sp>
      <p:sp>
        <p:nvSpPr>
          <p:cNvPr id="10"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BF1841DE-96A0-4EF3-BD12-F4C15C7CE33D}" type="slidenum">
              <a:rPr lang="en-US" altLang="en-US"/>
              <a:pPr>
                <a:defRPr/>
              </a:pPr>
              <a:t>‹#›</a:t>
            </a:fld>
            <a:endParaRPr lang="en-US" altLang="en-US"/>
          </a:p>
        </p:txBody>
      </p:sp>
    </p:spTree>
    <p:extLst>
      <p:ext uri="{BB962C8B-B14F-4D97-AF65-F5344CB8AC3E}">
        <p14:creationId xmlns:p14="http://schemas.microsoft.com/office/powerpoint/2010/main" val="4211037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2590800" y="1752600"/>
            <a:ext cx="28956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715000" y="1752600"/>
            <a:ext cx="29718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2"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D17BA885-959A-4950-A6DE-874DDFBB10A4}" type="slidenum">
              <a:rPr lang="en-US" altLang="en-US"/>
              <a:pPr>
                <a:defRPr/>
              </a:pPr>
              <a:t>‹#›</a:t>
            </a:fld>
            <a:endParaRPr lang="en-US" altLang="en-US"/>
          </a:p>
        </p:txBody>
      </p:sp>
    </p:spTree>
    <p:extLst>
      <p:ext uri="{BB962C8B-B14F-4D97-AF65-F5344CB8AC3E}">
        <p14:creationId xmlns:p14="http://schemas.microsoft.com/office/powerpoint/2010/main" val="1534122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5" name="Content Placeholder 2"/>
          <p:cNvSpPr>
            <a:spLocks noGrp="1"/>
          </p:cNvSpPr>
          <p:nvPr>
            <p:ph sz="half" idx="1"/>
          </p:nvPr>
        </p:nvSpPr>
        <p:spPr>
          <a:xfrm>
            <a:off x="2590800" y="2386940"/>
            <a:ext cx="28956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half" idx="2"/>
          </p:nvPr>
        </p:nvSpPr>
        <p:spPr>
          <a:xfrm>
            <a:off x="5715000" y="2386940"/>
            <a:ext cx="29718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21"/>
          <p:cNvSpPr>
            <a:spLocks noGrp="1"/>
          </p:cNvSpPr>
          <p:nvPr>
            <p:ph type="body" sz="quarter" idx="16"/>
          </p:nvPr>
        </p:nvSpPr>
        <p:spPr>
          <a:xfrm>
            <a:off x="2590800" y="1852613"/>
            <a:ext cx="28956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3" name="Text Placeholder 21"/>
          <p:cNvSpPr>
            <a:spLocks noGrp="1"/>
          </p:cNvSpPr>
          <p:nvPr>
            <p:ph type="body" sz="quarter" idx="17"/>
          </p:nvPr>
        </p:nvSpPr>
        <p:spPr>
          <a:xfrm>
            <a:off x="5715000" y="1851953"/>
            <a:ext cx="2971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3"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Slide Number Placeholder 22"/>
          <p:cNvSpPr>
            <a:spLocks noGrp="1"/>
          </p:cNvSpPr>
          <p:nvPr>
            <p:ph type="sldNum" sz="quarter" idx="18"/>
          </p:nvPr>
        </p:nvSpPr>
        <p:spPr>
          <a:xfrm>
            <a:off x="8534400" y="6324600"/>
            <a:ext cx="304800" cy="304800"/>
          </a:xfrm>
        </p:spPr>
        <p:txBody>
          <a:bodyPr/>
          <a:lstStyle>
            <a:lvl1pPr>
              <a:defRPr sz="1000">
                <a:latin typeface="Verdana" panose="020B0604030504040204" pitchFamily="34" charset="0"/>
              </a:defRPr>
            </a:lvl1pPr>
          </a:lstStyle>
          <a:p>
            <a:pPr>
              <a:defRPr/>
            </a:pPr>
            <a:fld id="{0A473FD8-2E1C-4F93-B51E-CF5D772A794B}" type="slidenum">
              <a:rPr lang="en-US" altLang="en-US"/>
              <a:pPr>
                <a:defRPr/>
              </a:pPr>
              <a:t>‹#›</a:t>
            </a:fld>
            <a:endParaRPr lang="en-US" altLang="en-US"/>
          </a:p>
        </p:txBody>
      </p:sp>
    </p:spTree>
    <p:extLst>
      <p:ext uri="{BB962C8B-B14F-4D97-AF65-F5344CB8AC3E}">
        <p14:creationId xmlns:p14="http://schemas.microsoft.com/office/powerpoint/2010/main" val="2794234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E37D7BAE-7F65-46B0-9EA6-95AC7948532F}" type="slidenum">
              <a:rPr lang="en-US" altLang="en-US"/>
              <a:pPr>
                <a:defRPr/>
              </a:pPr>
              <a:t>‹#›</a:t>
            </a:fld>
            <a:endParaRPr lang="en-US" altLang="en-US"/>
          </a:p>
        </p:txBody>
      </p:sp>
    </p:spTree>
    <p:extLst>
      <p:ext uri="{BB962C8B-B14F-4D97-AF65-F5344CB8AC3E}">
        <p14:creationId xmlns:p14="http://schemas.microsoft.com/office/powerpoint/2010/main" val="488876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55646206-D027-4B8F-8533-D3E86FFC8B21}" type="slidenum">
              <a:rPr lang="en-US" altLang="en-US"/>
              <a:pPr>
                <a:defRPr/>
              </a:pPr>
              <a:t>‹#›</a:t>
            </a:fld>
            <a:endParaRPr lang="en-US" altLang="en-US"/>
          </a:p>
        </p:txBody>
      </p:sp>
    </p:spTree>
    <p:extLst>
      <p:ext uri="{BB962C8B-B14F-4D97-AF65-F5344CB8AC3E}">
        <p14:creationId xmlns:p14="http://schemas.microsoft.com/office/powerpoint/2010/main" val="918018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272975"/>
            <a:ext cx="2751026"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569527" y="273054"/>
            <a:ext cx="3269672"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90800" y="1435119"/>
            <a:ext cx="2751026"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87AC1A8C-46CA-4365-AE70-F377B4F0BB20}" type="slidenum">
              <a:rPr lang="en-US" altLang="en-US"/>
              <a:pPr>
                <a:defRPr/>
              </a:pPr>
              <a:t>‹#›</a:t>
            </a:fld>
            <a:endParaRPr lang="en-US" altLang="en-US"/>
          </a:p>
        </p:txBody>
      </p:sp>
    </p:spTree>
    <p:extLst>
      <p:ext uri="{BB962C8B-B14F-4D97-AF65-F5344CB8AC3E}">
        <p14:creationId xmlns:p14="http://schemas.microsoft.com/office/powerpoint/2010/main" val="3170214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2572887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en-US" altLang="lv-LV"/>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en-US" altLang="lv-LV"/>
              <a:t>Click to edit Master text styles</a:t>
            </a:r>
          </a:p>
          <a:p>
            <a:pPr lvl="1"/>
            <a:r>
              <a:rPr lang="en-US" altLang="lv-LV"/>
              <a:t>Second level</a:t>
            </a:r>
          </a:p>
          <a:p>
            <a:pPr lvl="2"/>
            <a:r>
              <a:rPr lang="en-US" altLang="lv-LV"/>
              <a:t>Third level</a:t>
            </a:r>
          </a:p>
          <a:p>
            <a:pPr lvl="3"/>
            <a:r>
              <a:rPr lang="en-US" altLang="lv-LV"/>
              <a:t>Fourth level</a:t>
            </a:r>
          </a:p>
          <a:p>
            <a:pPr lvl="4"/>
            <a:r>
              <a:rPr lang="en-US" altLang="lv-LV"/>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3957" tIns="46979" rIns="93957" bIns="46979" rtlCol="0" anchor="ctr"/>
          <a:lstStyle>
            <a:lvl1pPr algn="l" defTabSz="939575"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3957" tIns="46979" rIns="93957" bIns="46979" rtlCol="0" anchor="ctr"/>
          <a:lstStyle>
            <a:lvl1pPr algn="ctr" defTabSz="939575"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3957" tIns="46979" rIns="93957" bIns="46979" numCol="1" anchor="ctr" anchorCtr="0" compatLnSpc="1">
            <a:prstTxWarp prst="textNoShape">
              <a:avLst/>
            </a:prstTxWarp>
          </a:bodyPr>
          <a:lstStyle>
            <a:lvl1pPr algn="r" eaLnBrk="1" hangingPunct="1">
              <a:defRPr sz="1200">
                <a:solidFill>
                  <a:srgbClr val="898989"/>
                </a:solidFill>
              </a:defRPr>
            </a:lvl1pPr>
          </a:lstStyle>
          <a:p>
            <a:pPr>
              <a:defRPr/>
            </a:pPr>
            <a:fld id="{58AB4546-3E1F-4D5E-935C-EA2B00B1189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 id="2147483860" r:id="rId13"/>
  </p:sldLayoutIdLst>
  <p:hf hdr="0" ftr="0" dt="0"/>
  <p:txStyles>
    <p:titleStyle>
      <a:lvl1pPr algn="ctr" defTabSz="938213" rtl="0" eaLnBrk="0" fontAlgn="base" hangingPunct="0">
        <a:spcBef>
          <a:spcPct val="0"/>
        </a:spcBef>
        <a:spcAft>
          <a:spcPct val="0"/>
        </a:spcAft>
        <a:defRPr sz="4500" kern="1200">
          <a:solidFill>
            <a:schemeClr val="tx1"/>
          </a:solidFill>
          <a:latin typeface="+mj-lt"/>
          <a:ea typeface="+mj-ea"/>
          <a:cs typeface="+mj-cs"/>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0" fontAlgn="base" hangingPunct="0">
        <a:spcBef>
          <a:spcPct val="20000"/>
        </a:spcBef>
        <a:spcAft>
          <a:spcPct val="0"/>
        </a:spcAft>
        <a:buFont typeface="Arial" panose="020B0604020202020204" pitchFamily="34" charset="0"/>
        <a:buChar char="•"/>
        <a:defRPr sz="3300" kern="1200">
          <a:solidFill>
            <a:schemeClr val="tx1"/>
          </a:solidFill>
          <a:latin typeface="+mn-lt"/>
          <a:ea typeface="+mn-ea"/>
          <a:cs typeface="+mn-cs"/>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emf"/></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3.emf"/><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chart" Target="../charts/chart10.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25.emf"/></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7.emf"/><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ailto:zm@zm.gov.lv" TargetMode="External"/><Relationship Id="rId2" Type="http://schemas.openxmlformats.org/officeDocument/2006/relationships/hyperlink" Target="mailto:Arvids.Ozols@zm.gov.lv" TargetMode="Externa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85800" y="3382107"/>
            <a:ext cx="7772400" cy="1077951"/>
          </a:xfrm>
        </p:spPr>
        <p:txBody>
          <a:bodyPr>
            <a:noAutofit/>
          </a:bodyPr>
          <a:lstStyle/>
          <a:p>
            <a:pPr lvl="1"/>
            <a:r>
              <a:rPr lang="lv-LV" altLang="en-US" sz="3200" b="1" kern="1200" dirty="0">
                <a:latin typeface="Calibri" panose="020F0502020204030204" pitchFamily="34" charset="0"/>
                <a:ea typeface="Verdana" panose="020B0604030504040204" pitchFamily="34" charset="0"/>
                <a:cs typeface="Calibri" panose="020F0502020204030204" pitchFamily="34" charset="0"/>
              </a:rPr>
              <a:t>Par Meža nozares attīstības stratēģijas </a:t>
            </a:r>
            <a:br>
              <a:rPr lang="lv-LV" altLang="en-US" sz="3200" b="1" kern="1200" dirty="0">
                <a:latin typeface="Calibri" panose="020F0502020204030204" pitchFamily="34" charset="0"/>
                <a:ea typeface="Verdana" panose="020B0604030504040204" pitchFamily="34" charset="0"/>
                <a:cs typeface="Calibri" panose="020F0502020204030204" pitchFamily="34" charset="0"/>
              </a:rPr>
            </a:br>
            <a:r>
              <a:rPr lang="lv-LV" altLang="en-US" sz="3200" b="1" kern="1200" dirty="0">
                <a:latin typeface="Calibri" panose="020F0502020204030204" pitchFamily="34" charset="0"/>
                <a:ea typeface="Verdana" panose="020B0604030504040204" pitchFamily="34" charset="0"/>
                <a:cs typeface="Calibri" panose="020F0502020204030204" pitchFamily="34" charset="0"/>
              </a:rPr>
              <a:t>2021.-2030. (2050.) izstrādes gaitu</a:t>
            </a:r>
          </a:p>
        </p:txBody>
      </p:sp>
      <p:sp>
        <p:nvSpPr>
          <p:cNvPr id="3" name="Title 1"/>
          <p:cNvSpPr txBox="1">
            <a:spLocks/>
          </p:cNvSpPr>
          <p:nvPr/>
        </p:nvSpPr>
        <p:spPr bwMode="auto">
          <a:xfrm>
            <a:off x="685800" y="5783855"/>
            <a:ext cx="7772400" cy="657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algn="ctr" defTabSz="938213" rtl="0" eaLnBrk="0" fontAlgn="base" hangingPunct="0">
              <a:spcBef>
                <a:spcPct val="0"/>
              </a:spcBef>
              <a:spcAft>
                <a:spcPct val="0"/>
              </a:spcAft>
              <a:defRPr sz="3200" b="1"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r>
              <a:rPr lang="lv-LV" altLang="en-US" sz="1600" dirty="0">
                <a:latin typeface="Calibri Light" panose="020F0302020204030204" pitchFamily="34" charset="0"/>
                <a:cs typeface="Calibri Light" panose="020F0302020204030204" pitchFamily="34" charset="0"/>
              </a:rPr>
              <a:t>Ilgtspējīgas attīstības komisija</a:t>
            </a:r>
          </a:p>
          <a:p>
            <a:r>
              <a:rPr lang="lv-LV" altLang="en-US" sz="1600" dirty="0">
                <a:latin typeface="Calibri Light" panose="020F0302020204030204" pitchFamily="34" charset="0"/>
                <a:cs typeface="Calibri Light" panose="020F0302020204030204" pitchFamily="34" charset="0"/>
              </a:rPr>
              <a:t>09.02.2022.</a:t>
            </a:r>
          </a:p>
        </p:txBody>
      </p:sp>
    </p:spTree>
    <p:extLst>
      <p:ext uri="{BB962C8B-B14F-4D97-AF65-F5344CB8AC3E}">
        <p14:creationId xmlns:p14="http://schemas.microsoft.com/office/powerpoint/2010/main" val="850700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6740007-BCA2-41E9-A535-B21D84339413}"/>
              </a:ext>
            </a:extLst>
          </p:cNvPr>
          <p:cNvSpPr>
            <a:spLocks noGrp="1"/>
          </p:cNvSpPr>
          <p:nvPr>
            <p:ph type="title"/>
          </p:nvPr>
        </p:nvSpPr>
        <p:spPr>
          <a:xfrm>
            <a:off x="2011016" y="152400"/>
            <a:ext cx="6828183" cy="1036642"/>
          </a:xfrm>
        </p:spPr>
        <p:txBody>
          <a:bodyPr/>
          <a:lstStyle/>
          <a:p>
            <a:r>
              <a:rPr lang="lv-LV" dirty="0"/>
              <a:t>Meža nozares raksturojums – ieguldījums ekonomikā (I)</a:t>
            </a:r>
          </a:p>
        </p:txBody>
      </p:sp>
      <p:sp>
        <p:nvSpPr>
          <p:cNvPr id="6" name="Slaida numura vietturis 5">
            <a:extLst>
              <a:ext uri="{FF2B5EF4-FFF2-40B4-BE49-F238E27FC236}">
                <a16:creationId xmlns:a16="http://schemas.microsoft.com/office/drawing/2014/main" id="{A652EAAA-E8FB-42B4-AC4F-7C00105C0F04}"/>
              </a:ext>
            </a:extLst>
          </p:cNvPr>
          <p:cNvSpPr>
            <a:spLocks noGrp="1"/>
          </p:cNvSpPr>
          <p:nvPr>
            <p:ph type="sldNum" sz="quarter" idx="13"/>
          </p:nvPr>
        </p:nvSpPr>
        <p:spPr>
          <a:xfrm>
            <a:off x="8534399" y="6324600"/>
            <a:ext cx="440635" cy="195470"/>
          </a:xfrm>
        </p:spPr>
        <p:txBody>
          <a:bodyPr/>
          <a:lstStyle/>
          <a:p>
            <a:pPr>
              <a:defRPr/>
            </a:pPr>
            <a:fld id="{CC20AAD8-844E-432A-9347-57EBF0D1206E}" type="slidenum">
              <a:rPr lang="en-US" altLang="en-US" smtClean="0"/>
              <a:pPr>
                <a:defRPr/>
              </a:pPr>
              <a:t>10</a:t>
            </a:fld>
            <a:endParaRPr lang="en-US" altLang="en-US" dirty="0"/>
          </a:p>
        </p:txBody>
      </p:sp>
      <p:graphicFrame>
        <p:nvGraphicFramePr>
          <p:cNvPr id="8" name="Chart 2">
            <a:extLst>
              <a:ext uri="{FF2B5EF4-FFF2-40B4-BE49-F238E27FC236}">
                <a16:creationId xmlns:a16="http://schemas.microsoft.com/office/drawing/2014/main" id="{00000000-0008-0000-2500-000002000000}"/>
              </a:ext>
            </a:extLst>
          </p:cNvPr>
          <p:cNvGraphicFramePr>
            <a:graphicFrameLocks noGrp="1"/>
          </p:cNvGraphicFramePr>
          <p:nvPr>
            <p:ph idx="1"/>
            <p:extLst>
              <p:ext uri="{D42A27DB-BD31-4B8C-83A1-F6EECF244321}">
                <p14:modId xmlns:p14="http://schemas.microsoft.com/office/powerpoint/2010/main" val="1902792825"/>
              </p:ext>
            </p:extLst>
          </p:nvPr>
        </p:nvGraphicFramePr>
        <p:xfrm>
          <a:off x="1278835" y="1302026"/>
          <a:ext cx="7407965" cy="55559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31008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6740007-BCA2-41E9-A535-B21D84339413}"/>
              </a:ext>
            </a:extLst>
          </p:cNvPr>
          <p:cNvSpPr>
            <a:spLocks noGrp="1"/>
          </p:cNvSpPr>
          <p:nvPr>
            <p:ph type="title"/>
          </p:nvPr>
        </p:nvSpPr>
        <p:spPr>
          <a:xfrm>
            <a:off x="2120348" y="209063"/>
            <a:ext cx="6096000" cy="1036642"/>
          </a:xfrm>
        </p:spPr>
        <p:txBody>
          <a:bodyPr/>
          <a:lstStyle/>
          <a:p>
            <a:r>
              <a:rPr lang="lv-LV" dirty="0"/>
              <a:t>Meža nozares raksturojums – ieguldījums ekonomikā (II)</a:t>
            </a:r>
          </a:p>
        </p:txBody>
      </p:sp>
      <p:sp>
        <p:nvSpPr>
          <p:cNvPr id="6" name="Slaida numura vietturis 5">
            <a:extLst>
              <a:ext uri="{FF2B5EF4-FFF2-40B4-BE49-F238E27FC236}">
                <a16:creationId xmlns:a16="http://schemas.microsoft.com/office/drawing/2014/main" id="{A652EAAA-E8FB-42B4-AC4F-7C00105C0F04}"/>
              </a:ext>
            </a:extLst>
          </p:cNvPr>
          <p:cNvSpPr>
            <a:spLocks noGrp="1"/>
          </p:cNvSpPr>
          <p:nvPr>
            <p:ph type="sldNum" sz="quarter" idx="13"/>
          </p:nvPr>
        </p:nvSpPr>
        <p:spPr>
          <a:xfrm>
            <a:off x="8534399" y="6324600"/>
            <a:ext cx="390939" cy="304800"/>
          </a:xfrm>
        </p:spPr>
        <p:txBody>
          <a:bodyPr/>
          <a:lstStyle/>
          <a:p>
            <a:pPr>
              <a:defRPr/>
            </a:pPr>
            <a:fld id="{CC20AAD8-844E-432A-9347-57EBF0D1206E}" type="slidenum">
              <a:rPr lang="en-US" altLang="en-US" smtClean="0"/>
              <a:pPr>
                <a:defRPr/>
              </a:pPr>
              <a:t>11</a:t>
            </a:fld>
            <a:endParaRPr lang="en-US" altLang="en-US"/>
          </a:p>
        </p:txBody>
      </p:sp>
      <p:graphicFrame>
        <p:nvGraphicFramePr>
          <p:cNvPr id="7" name="Satura vietturis 6">
            <a:extLst>
              <a:ext uri="{FF2B5EF4-FFF2-40B4-BE49-F238E27FC236}">
                <a16:creationId xmlns:a16="http://schemas.microsoft.com/office/drawing/2014/main" id="{00000000-0008-0000-2900-000002000000}"/>
              </a:ext>
            </a:extLst>
          </p:cNvPr>
          <p:cNvGraphicFramePr>
            <a:graphicFrameLocks noGrp="1"/>
          </p:cNvGraphicFramePr>
          <p:nvPr>
            <p:ph idx="1"/>
            <p:extLst>
              <p:ext uri="{D42A27DB-BD31-4B8C-83A1-F6EECF244321}">
                <p14:modId xmlns:p14="http://schemas.microsoft.com/office/powerpoint/2010/main" val="929246920"/>
              </p:ext>
            </p:extLst>
          </p:nvPr>
        </p:nvGraphicFramePr>
        <p:xfrm>
          <a:off x="1292087" y="1262270"/>
          <a:ext cx="7752522" cy="559573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70B75EC6-4231-425E-85B2-17288F98BA9F}"/>
              </a:ext>
            </a:extLst>
          </p:cNvPr>
          <p:cNvSpPr txBox="1"/>
          <p:nvPr/>
        </p:nvSpPr>
        <p:spPr>
          <a:xfrm>
            <a:off x="7235687" y="1552670"/>
            <a:ext cx="1908313" cy="1077218"/>
          </a:xfrm>
          <a:prstGeom prst="rect">
            <a:avLst/>
          </a:prstGeom>
          <a:solidFill>
            <a:schemeClr val="bg1"/>
          </a:solidFill>
        </p:spPr>
        <p:txBody>
          <a:bodyPr wrap="square" rtlCol="0">
            <a:spAutoFit/>
          </a:bodyPr>
          <a:lstStyle/>
          <a:p>
            <a:r>
              <a:rPr lang="lv-LV" sz="1600"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Nodarbinātība 21% no </a:t>
            </a:r>
            <a:r>
              <a:rPr lang="lv-LV" sz="1600" dirty="0" err="1">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komerc</a:t>
            </a:r>
            <a:r>
              <a:rPr lang="lv-LV" sz="1600"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-sektorā strādājošajiem</a:t>
            </a:r>
          </a:p>
        </p:txBody>
      </p:sp>
    </p:spTree>
    <p:extLst>
      <p:ext uri="{BB962C8B-B14F-4D97-AF65-F5344CB8AC3E}">
        <p14:creationId xmlns:p14="http://schemas.microsoft.com/office/powerpoint/2010/main" val="3260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Virsraksts 6"/>
          <p:cNvSpPr>
            <a:spLocks noGrp="1"/>
          </p:cNvSpPr>
          <p:nvPr>
            <p:ph type="title"/>
          </p:nvPr>
        </p:nvSpPr>
        <p:spPr>
          <a:xfrm>
            <a:off x="2276062" y="213504"/>
            <a:ext cx="6563138" cy="1036642"/>
          </a:xfrm>
        </p:spPr>
        <p:txBody>
          <a:bodyPr>
            <a:normAutofit/>
          </a:bodyPr>
          <a:lstStyle/>
          <a:p>
            <a:r>
              <a:rPr lang="lv-LV" sz="1800" dirty="0"/>
              <a:t>Meža un saistīto nozaru attīstības pamatnostādnēs 2015.-2020. sasniegtais</a:t>
            </a:r>
            <a:br>
              <a:rPr lang="lv-LV" sz="1800" dirty="0"/>
            </a:br>
            <a:r>
              <a:rPr lang="lv-LV" sz="1800" b="0" i="1" dirty="0"/>
              <a:t>(esošā situācija)</a:t>
            </a:r>
          </a:p>
        </p:txBody>
      </p:sp>
      <p:sp>
        <p:nvSpPr>
          <p:cNvPr id="2" name="Satura vietturis 1">
            <a:extLst>
              <a:ext uri="{FF2B5EF4-FFF2-40B4-BE49-F238E27FC236}">
                <a16:creationId xmlns:a16="http://schemas.microsoft.com/office/drawing/2014/main" id="{A9E3B123-2125-4178-9546-F6A83B628B0F}"/>
              </a:ext>
            </a:extLst>
          </p:cNvPr>
          <p:cNvSpPr>
            <a:spLocks noGrp="1"/>
          </p:cNvSpPr>
          <p:nvPr>
            <p:ph idx="1"/>
          </p:nvPr>
        </p:nvSpPr>
        <p:spPr>
          <a:xfrm>
            <a:off x="824949" y="1490870"/>
            <a:ext cx="7861852" cy="4635305"/>
          </a:xfrm>
        </p:spPr>
        <p:txBody>
          <a:bodyPr>
            <a:noAutofit/>
          </a:bodyPr>
          <a:lstStyle/>
          <a:p>
            <a:r>
              <a:rPr lang="lv-LV" sz="1600" b="1" i="1" dirty="0">
                <a:solidFill>
                  <a:srgbClr val="414142"/>
                </a:solidFill>
                <a:effectLst/>
              </a:rPr>
              <a:t>Nodrošināta meža resursu pieejamību tagad un nākamajām paaudzēm</a:t>
            </a:r>
            <a:endParaRPr lang="lv-LV" sz="1600" dirty="0">
              <a:solidFill>
                <a:srgbClr val="414142"/>
              </a:solidFill>
              <a:effectLst/>
            </a:endParaRPr>
          </a:p>
          <a:p>
            <a:pPr lvl="1"/>
            <a:r>
              <a:rPr lang="lv-LV" sz="1600" dirty="0">
                <a:solidFill>
                  <a:srgbClr val="414142"/>
                </a:solidFill>
                <a:effectLst/>
                <a:latin typeface="Verdana" panose="020B0604030504040204" pitchFamily="34" charset="0"/>
                <a:ea typeface="Verdana" panose="020B0604030504040204" pitchFamily="34" charset="0"/>
                <a:cs typeface="Verdana" panose="020B0604030504040204" pitchFamily="34" charset="0"/>
              </a:rPr>
              <a:t>Atbalstīta un īstenota meža vērtības palielināšana</a:t>
            </a:r>
            <a:r>
              <a:rPr lang="lv-LV" sz="1600" b="1" dirty="0">
                <a:solidFill>
                  <a:srgbClr val="414142"/>
                </a:solidFill>
                <a:effectLst/>
                <a:latin typeface="Verdana" panose="020B0604030504040204" pitchFamily="34" charset="0"/>
                <a:ea typeface="Verdana" panose="020B0604030504040204" pitchFamily="34" charset="0"/>
                <a:cs typeface="Verdana" panose="020B0604030504040204" pitchFamily="34" charset="0"/>
              </a:rPr>
              <a:t>,</a:t>
            </a:r>
            <a:r>
              <a:rPr lang="lv-LV" sz="1600" dirty="0">
                <a:solidFill>
                  <a:srgbClr val="414142"/>
                </a:solidFill>
                <a:effectLst/>
                <a:latin typeface="Verdana" panose="020B0604030504040204" pitchFamily="34" charset="0"/>
                <a:ea typeface="Verdana" panose="020B0604030504040204" pitchFamily="34" charset="0"/>
                <a:cs typeface="Verdana" panose="020B0604030504040204" pitchFamily="34" charset="0"/>
              </a:rPr>
              <a:t> tai skaitā nodrošināta meža apsaimniekošanas CO</a:t>
            </a:r>
            <a:r>
              <a:rPr lang="lv-LV" sz="1600" baseline="-25000" dirty="0">
                <a:solidFill>
                  <a:srgbClr val="414142"/>
                </a:solidFill>
                <a:effectLst/>
                <a:latin typeface="Verdana" panose="020B0604030504040204" pitchFamily="34" charset="0"/>
                <a:ea typeface="Verdana" panose="020B0604030504040204" pitchFamily="34" charset="0"/>
                <a:cs typeface="Verdana" panose="020B0604030504040204" pitchFamily="34" charset="0"/>
              </a:rPr>
              <a:t>2</a:t>
            </a:r>
            <a:r>
              <a:rPr lang="lv-LV" sz="1600" dirty="0">
                <a:solidFill>
                  <a:srgbClr val="414142"/>
                </a:solidFill>
                <a:effectLst/>
                <a:latin typeface="Verdana" panose="020B0604030504040204" pitchFamily="34" charset="0"/>
                <a:ea typeface="Verdana" panose="020B0604030504040204" pitchFamily="34" charset="0"/>
                <a:cs typeface="Verdana" panose="020B0604030504040204" pitchFamily="34" charset="0"/>
              </a:rPr>
              <a:t> piesaistes mērķa izpilde:</a:t>
            </a:r>
          </a:p>
          <a:p>
            <a:pPr lvl="2"/>
            <a:r>
              <a:rPr lang="lv-LV" sz="1600" dirty="0">
                <a:solidFill>
                  <a:srgbClr val="414142"/>
                </a:solidFill>
                <a:effectLst/>
                <a:latin typeface="Verdana" panose="020B0604030504040204" pitchFamily="34" charset="0"/>
                <a:ea typeface="Verdana" panose="020B0604030504040204" pitchFamily="34" charset="0"/>
                <a:cs typeface="Verdana" panose="020B0604030504040204" pitchFamily="34" charset="0"/>
              </a:rPr>
              <a:t>Izkopto jaunaudžu platība(privātajos/valsts mežos) – </a:t>
            </a:r>
            <a:r>
              <a:rPr lang="lv-LV" sz="1600" b="1" dirty="0">
                <a:solidFill>
                  <a:srgbClr val="548235"/>
                </a:solidFill>
                <a:effectLst/>
                <a:latin typeface="Verdana" panose="020B0604030504040204" pitchFamily="34" charset="0"/>
                <a:ea typeface="Verdana" panose="020B0604030504040204" pitchFamily="34" charset="0"/>
                <a:cs typeface="Verdana" panose="020B0604030504040204" pitchFamily="34" charset="0"/>
              </a:rPr>
              <a:t>182 800 ha/ 208 900 ha</a:t>
            </a:r>
            <a:endParaRPr lang="lv-LV" sz="1600" b="1" dirty="0">
              <a:solidFill>
                <a:srgbClr val="548235"/>
              </a:solidFill>
              <a:latin typeface="Verdana" panose="020B0604030504040204" pitchFamily="34" charset="0"/>
              <a:ea typeface="Verdana" panose="020B0604030504040204" pitchFamily="34" charset="0"/>
              <a:cs typeface="Verdana" panose="020B0604030504040204" pitchFamily="34" charset="0"/>
            </a:endParaRPr>
          </a:p>
          <a:p>
            <a:pPr lvl="1"/>
            <a:r>
              <a:rPr lang="lv-LV" sz="1600" dirty="0">
                <a:solidFill>
                  <a:srgbClr val="414142"/>
                </a:solidFill>
                <a:effectLst/>
                <a:latin typeface="Verdana" panose="020B0604030504040204" pitchFamily="34" charset="0"/>
                <a:ea typeface="Verdana" panose="020B0604030504040204" pitchFamily="34" charset="0"/>
                <a:cs typeface="Verdana" panose="020B0604030504040204" pitchFamily="34" charset="0"/>
              </a:rPr>
              <a:t>Uzlabots meža ilgtermiņa ieguldījums globālajā oglekļa apritē</a:t>
            </a:r>
            <a:r>
              <a:rPr lang="lv-LV" sz="1600" b="1" dirty="0">
                <a:solidFill>
                  <a:srgbClr val="548235"/>
                </a:solidFill>
                <a:effectLst/>
                <a:latin typeface="Verdana" panose="020B0604030504040204" pitchFamily="34" charset="0"/>
                <a:ea typeface="Verdana" panose="020B0604030504040204" pitchFamily="34" charset="0"/>
                <a:cs typeface="Verdana" panose="020B0604030504040204" pitchFamily="34" charset="0"/>
              </a:rPr>
              <a:t>:</a:t>
            </a:r>
          </a:p>
          <a:p>
            <a:pPr lvl="2"/>
            <a:r>
              <a:rPr lang="lv-LV" sz="1600" dirty="0">
                <a:solidFill>
                  <a:srgbClr val="414142"/>
                </a:solidFill>
                <a:effectLst/>
                <a:latin typeface="Verdana" panose="020B0604030504040204" pitchFamily="34" charset="0"/>
                <a:ea typeface="Verdana" panose="020B0604030504040204" pitchFamily="34" charset="0"/>
                <a:cs typeface="Verdana" panose="020B0604030504040204" pitchFamily="34" charset="0"/>
              </a:rPr>
              <a:t>Ieaudzēto mežaudžu platība privātajās/ AS "LVM" LIZ </a:t>
            </a:r>
            <a:r>
              <a:rPr lang="lv-LV" sz="1600" b="1" dirty="0">
                <a:solidFill>
                  <a:srgbClr val="548235"/>
                </a:solidFill>
                <a:latin typeface="Verdana" panose="020B0604030504040204" pitchFamily="34" charset="0"/>
                <a:ea typeface="Verdana" panose="020B0604030504040204" pitchFamily="34" charset="0"/>
                <a:cs typeface="Verdana" panose="020B0604030504040204" pitchFamily="34" charset="0"/>
              </a:rPr>
              <a:t>– </a:t>
            </a:r>
            <a:r>
              <a:rPr lang="lv-LV" sz="1600" b="1" dirty="0">
                <a:solidFill>
                  <a:srgbClr val="548235"/>
                </a:solidFill>
                <a:effectLst/>
                <a:latin typeface="Verdana" panose="020B0604030504040204" pitchFamily="34" charset="0"/>
                <a:ea typeface="Verdana" panose="020B0604030504040204" pitchFamily="34" charset="0"/>
                <a:cs typeface="Verdana" panose="020B0604030504040204" pitchFamily="34" charset="0"/>
              </a:rPr>
              <a:t>26 840 ha/ 1 470 ha</a:t>
            </a:r>
          </a:p>
          <a:p>
            <a:r>
              <a:rPr lang="lv-LV" sz="1600" b="1" i="1" dirty="0">
                <a:solidFill>
                  <a:srgbClr val="414142"/>
                </a:solidFill>
              </a:rPr>
              <a:t>M</a:t>
            </a:r>
            <a:r>
              <a:rPr lang="lv-LV" sz="1600" b="1" i="1" dirty="0">
                <a:solidFill>
                  <a:srgbClr val="414142"/>
                </a:solidFill>
                <a:effectLst/>
              </a:rPr>
              <a:t>eža kooperatīvu skaits  nemainīgs - 3</a:t>
            </a:r>
          </a:p>
          <a:p>
            <a:r>
              <a:rPr lang="lv-LV" sz="1600" b="1" i="1" dirty="0">
                <a:solidFill>
                  <a:srgbClr val="414142"/>
                </a:solidFill>
                <a:effectLst/>
              </a:rPr>
              <a:t>Meža bioloģiskā daudzveidība saglabāta esošajā līmenī</a:t>
            </a:r>
          </a:p>
          <a:p>
            <a:pPr lvl="2"/>
            <a:r>
              <a:rPr lang="lv-LV" sz="1600" dirty="0">
                <a:solidFill>
                  <a:srgbClr val="414142"/>
                </a:solidFill>
                <a:effectLst/>
                <a:latin typeface="Verdana" panose="020B0604030504040204" pitchFamily="34" charset="0"/>
                <a:ea typeface="Verdana" panose="020B0604030504040204" pitchFamily="34" charset="0"/>
                <a:cs typeface="Verdana" panose="020B0604030504040204" pitchFamily="34" charset="0"/>
              </a:rPr>
              <a:t>Izveidota meža bioloģiskās daudzveidības novērtēšanas sistēma nacionālā meža monitoringa ietvaros un ievākti dati</a:t>
            </a:r>
          </a:p>
          <a:p>
            <a:pPr lvl="2"/>
            <a:r>
              <a:rPr lang="lv-LV" sz="1600" dirty="0">
                <a:solidFill>
                  <a:srgbClr val="414142"/>
                </a:solidFill>
                <a:effectLst/>
                <a:latin typeface="Verdana" panose="020B0604030504040204" pitchFamily="34" charset="0"/>
                <a:ea typeface="Verdana" panose="020B0604030504040204" pitchFamily="34" charset="0"/>
                <a:cs typeface="Verdana" panose="020B0604030504040204" pitchFamily="34" charset="0"/>
              </a:rPr>
              <a:t>Ieaudzētas mistrotas mežaudzes - </a:t>
            </a:r>
            <a:r>
              <a:rPr lang="lv-LV" sz="1600" b="1" dirty="0">
                <a:solidFill>
                  <a:schemeClr val="accent3">
                    <a:lumMod val="75000"/>
                  </a:schemeClr>
                </a:solidFill>
                <a:effectLst/>
                <a:latin typeface="Verdana" panose="020B0604030504040204" pitchFamily="34" charset="0"/>
                <a:ea typeface="Verdana" panose="020B0604030504040204" pitchFamily="34" charset="0"/>
                <a:cs typeface="Verdana" panose="020B0604030504040204" pitchFamily="34" charset="0"/>
              </a:rPr>
              <a:t>5  280 ha</a:t>
            </a:r>
          </a:p>
          <a:p>
            <a:r>
              <a:rPr lang="lv-LV" sz="1600" b="1" i="1" dirty="0">
                <a:solidFill>
                  <a:srgbClr val="414142"/>
                </a:solidFill>
                <a:effectLst/>
              </a:rPr>
              <a:t>Pieaudzis meža nozares apstrādātas koksnes produkcijas eksports</a:t>
            </a:r>
            <a:r>
              <a:rPr lang="lv-LV" sz="1600" b="1" i="1" dirty="0">
                <a:solidFill>
                  <a:schemeClr val="accent3">
                    <a:lumMod val="75000"/>
                  </a:schemeClr>
                </a:solidFill>
              </a:rPr>
              <a:t> </a:t>
            </a:r>
            <a:r>
              <a:rPr lang="lv-LV" sz="1600" b="1" i="1" dirty="0"/>
              <a:t>- </a:t>
            </a:r>
            <a:r>
              <a:rPr lang="lv-LV" sz="1600" b="1" i="1" dirty="0">
                <a:effectLst/>
              </a:rPr>
              <a:t> </a:t>
            </a:r>
            <a:r>
              <a:rPr lang="lv-LV" sz="1600" b="1" i="1" dirty="0">
                <a:solidFill>
                  <a:srgbClr val="414142"/>
                </a:solidFill>
              </a:rPr>
              <a:t>m</a:t>
            </a:r>
            <a:r>
              <a:rPr lang="lv-LV" sz="1600" b="1" i="1" dirty="0">
                <a:solidFill>
                  <a:srgbClr val="414142"/>
                </a:solidFill>
                <a:effectLst/>
              </a:rPr>
              <a:t>eža nozares apstrādātas produkcijas eksports (salīdzināmās cenās)ik gadu audzis pret iepriekšējo gadu 1-12 % robežās</a:t>
            </a:r>
            <a:endParaRPr lang="lv-LV" sz="1600" b="1" dirty="0">
              <a:solidFill>
                <a:schemeClr val="accent3">
                  <a:lumMod val="75000"/>
                </a:schemeClr>
              </a:solidFill>
              <a:effectLst/>
            </a:endParaRPr>
          </a:p>
        </p:txBody>
      </p:sp>
      <p:sp>
        <p:nvSpPr>
          <p:cNvPr id="6" name="Slaida numura vietturis 5"/>
          <p:cNvSpPr>
            <a:spLocks noGrp="1"/>
          </p:cNvSpPr>
          <p:nvPr>
            <p:ph type="sldNum" sz="quarter" idx="13"/>
          </p:nvPr>
        </p:nvSpPr>
        <p:spPr>
          <a:xfrm>
            <a:off x="8534400" y="6324600"/>
            <a:ext cx="400878" cy="235226"/>
          </a:xfrm>
        </p:spPr>
        <p:txBody>
          <a:bodyPr/>
          <a:lstStyle/>
          <a:p>
            <a:pPr>
              <a:defRPr/>
            </a:pPr>
            <a:fld id="{BF1841DE-96A0-4EF3-BD12-F4C15C7CE33D}" type="slidenum">
              <a:rPr lang="en-US" altLang="en-US" smtClean="0"/>
              <a:pPr>
                <a:defRPr/>
              </a:pPr>
              <a:t>12</a:t>
            </a:fld>
            <a:endParaRPr lang="en-US" altLang="en-US" dirty="0"/>
          </a:p>
        </p:txBody>
      </p:sp>
    </p:spTree>
    <p:extLst>
      <p:ext uri="{BB962C8B-B14F-4D97-AF65-F5344CB8AC3E}">
        <p14:creationId xmlns:p14="http://schemas.microsoft.com/office/powerpoint/2010/main" val="1112132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676E2D9-094D-4102-9EFC-07C8F395C9E1}"/>
              </a:ext>
            </a:extLst>
          </p:cNvPr>
          <p:cNvSpPr>
            <a:spLocks noGrp="1"/>
          </p:cNvSpPr>
          <p:nvPr>
            <p:ph type="title"/>
          </p:nvPr>
        </p:nvSpPr>
        <p:spPr>
          <a:xfrm>
            <a:off x="2295939" y="192157"/>
            <a:ext cx="6390861" cy="1036642"/>
          </a:xfrm>
        </p:spPr>
        <p:txBody>
          <a:bodyPr>
            <a:normAutofit/>
          </a:bodyPr>
          <a:lstStyle/>
          <a:p>
            <a:r>
              <a:rPr lang="lv-LV" sz="1800" dirty="0"/>
              <a:t>ES līmeņa izaicinājumi Meža un saistīto nozaru attīstības stratēģijas perspektīvai 2030/2050 </a:t>
            </a:r>
          </a:p>
        </p:txBody>
      </p:sp>
      <p:sp>
        <p:nvSpPr>
          <p:cNvPr id="3" name="Satura vietturis 2">
            <a:extLst>
              <a:ext uri="{FF2B5EF4-FFF2-40B4-BE49-F238E27FC236}">
                <a16:creationId xmlns:a16="http://schemas.microsoft.com/office/drawing/2014/main" id="{9B5BDB5F-A56F-4C3B-9AE3-3F0BEE1F10E6}"/>
              </a:ext>
            </a:extLst>
          </p:cNvPr>
          <p:cNvSpPr>
            <a:spLocks noGrp="1"/>
          </p:cNvSpPr>
          <p:nvPr>
            <p:ph idx="1"/>
          </p:nvPr>
        </p:nvSpPr>
        <p:spPr>
          <a:xfrm>
            <a:off x="904461" y="1752602"/>
            <a:ext cx="7782339" cy="4373573"/>
          </a:xfrm>
        </p:spPr>
        <p:txBody>
          <a:bodyPr/>
          <a:lstStyle/>
          <a:p>
            <a:pPr lvl="1"/>
            <a:r>
              <a:rPr lang="lv-LV" sz="1800" b="1" dirty="0">
                <a:latin typeface="Verdana" panose="020B0604030504040204" pitchFamily="34" charset="0"/>
                <a:ea typeface="Verdana" panose="020B0604030504040204" pitchFamily="34" charset="0"/>
                <a:cs typeface="Verdana" panose="020B0604030504040204" pitchFamily="34" charset="0"/>
              </a:rPr>
              <a:t>ES </a:t>
            </a:r>
            <a:r>
              <a:rPr lang="lv-LV" sz="1800" b="1" dirty="0">
                <a:effectLst/>
                <a:latin typeface="Verdana" panose="020B0604030504040204" pitchFamily="34" charset="0"/>
                <a:ea typeface="Verdana" panose="020B0604030504040204" pitchFamily="34" charset="0"/>
                <a:cs typeface="Verdana" panose="020B0604030504040204" pitchFamily="34" charset="0"/>
              </a:rPr>
              <a:t>Klimata politika un izvirzītie SEG mērķi mežiem</a:t>
            </a:r>
          </a:p>
          <a:p>
            <a:pPr lvl="1" indent="0">
              <a:buNone/>
            </a:pPr>
            <a:r>
              <a:rPr lang="lv-LV" sz="1800" dirty="0">
                <a:latin typeface="Verdana" panose="020B0604030504040204" pitchFamily="34" charset="0"/>
                <a:ea typeface="Verdana" panose="020B0604030504040204" pitchFamily="34" charset="0"/>
                <a:cs typeface="Verdana" panose="020B0604030504040204" pitchFamily="34" charset="0"/>
              </a:rPr>
              <a:t>ZIZIMM piesaistes mērķis 2030, AFOLU neitralitāte 2035</a:t>
            </a:r>
          </a:p>
          <a:p>
            <a:pPr lvl="1" indent="0">
              <a:buNone/>
            </a:pPr>
            <a:r>
              <a:rPr lang="lv-LV" sz="1800" dirty="0">
                <a:effectLst/>
                <a:latin typeface="Verdana" panose="020B0604030504040204" pitchFamily="34" charset="0"/>
                <a:ea typeface="Verdana" panose="020B0604030504040204" pitchFamily="34" charset="0"/>
                <a:cs typeface="Verdana" panose="020B0604030504040204" pitchFamily="34" charset="0"/>
              </a:rPr>
              <a:t>Kopējā neitralitāte 2050</a:t>
            </a:r>
          </a:p>
          <a:p>
            <a:pPr lvl="1"/>
            <a:r>
              <a:rPr lang="lv-LV" sz="1800" b="1" dirty="0">
                <a:effectLst/>
                <a:latin typeface="Verdana" panose="020B0604030504040204" pitchFamily="34" charset="0"/>
                <a:ea typeface="Verdana" panose="020B0604030504040204" pitchFamily="34" charset="0"/>
                <a:cs typeface="Verdana" panose="020B0604030504040204" pitchFamily="34" charset="0"/>
              </a:rPr>
              <a:t>ES Bioloģiskās daudzveidības stratēģija 2030.gadam</a:t>
            </a:r>
            <a:endParaRPr lang="lv-LV" sz="1800" dirty="0">
              <a:effectLst/>
              <a:latin typeface="Verdana" panose="020B0604030504040204" pitchFamily="34" charset="0"/>
              <a:ea typeface="Verdana" panose="020B0604030504040204" pitchFamily="34" charset="0"/>
              <a:cs typeface="Verdana" panose="020B0604030504040204" pitchFamily="34" charset="0"/>
            </a:endParaRPr>
          </a:p>
          <a:p>
            <a:pPr marL="801688" lvl="2" indent="0">
              <a:buNone/>
            </a:pPr>
            <a:r>
              <a:rPr lang="lv-LV" sz="1800" dirty="0">
                <a:latin typeface="Verdana" panose="020B0604030504040204" pitchFamily="34" charset="0"/>
                <a:ea typeface="Verdana" panose="020B0604030504040204" pitchFamily="34" charset="0"/>
                <a:cs typeface="Verdana" panose="020B0604030504040204" pitchFamily="34" charset="0"/>
              </a:rPr>
              <a:t>10% stingri aizsargātu teritoriju, 30% ar saimnieciskās darbības ierobežojumiem</a:t>
            </a:r>
          </a:p>
          <a:p>
            <a:pPr lvl="1"/>
            <a:r>
              <a:rPr lang="lv-LV" sz="1800" b="1" dirty="0">
                <a:effectLst/>
                <a:latin typeface="Verdana" panose="020B0604030504040204" pitchFamily="34" charset="0"/>
                <a:ea typeface="Verdana" panose="020B0604030504040204" pitchFamily="34" charset="0"/>
                <a:cs typeface="Verdana" panose="020B0604030504040204" pitchFamily="34" charset="0"/>
              </a:rPr>
              <a:t>Atjaunojamo energoresursu izmantošanai detalizēti ilgtspējas kritēriji</a:t>
            </a:r>
          </a:p>
          <a:p>
            <a:pPr lvl="1"/>
            <a:r>
              <a:rPr lang="lv-LV" sz="1800" b="1" dirty="0">
                <a:effectLst/>
                <a:latin typeface="Verdana" panose="020B0604030504040204" pitchFamily="34" charset="0"/>
                <a:ea typeface="Verdana" panose="020B0604030504040204" pitchFamily="34" charset="0"/>
                <a:cs typeface="Verdana" panose="020B0604030504040204" pitchFamily="34" charset="0"/>
              </a:rPr>
              <a:t>Ilgtspējīga finansējuma regulējums (</a:t>
            </a:r>
            <a:r>
              <a:rPr lang="lv-LV" sz="1800" b="1" dirty="0" err="1">
                <a:effectLst/>
                <a:latin typeface="Verdana" panose="020B0604030504040204" pitchFamily="34" charset="0"/>
                <a:ea typeface="Verdana" panose="020B0604030504040204" pitchFamily="34" charset="0"/>
                <a:cs typeface="Verdana" panose="020B0604030504040204" pitchFamily="34" charset="0"/>
              </a:rPr>
              <a:t>taksonomija</a:t>
            </a:r>
            <a:r>
              <a:rPr lang="lv-LV" sz="1800" b="1" dirty="0">
                <a:effectLst/>
                <a:latin typeface="Verdana" panose="020B0604030504040204" pitchFamily="34" charset="0"/>
                <a:ea typeface="Verdana" panose="020B0604030504040204" pitchFamily="34" charset="0"/>
                <a:cs typeface="Verdana" panose="020B0604030504040204" pitchFamily="34" charset="0"/>
              </a:rPr>
              <a:t>) – investīciju ilgtspējības kritēriju piemērošana</a:t>
            </a:r>
            <a:endParaRPr lang="lv-LV" sz="1800" dirty="0">
              <a:effectLst/>
              <a:latin typeface="Verdana" panose="020B0604030504040204" pitchFamily="34" charset="0"/>
              <a:ea typeface="Verdana" panose="020B0604030504040204" pitchFamily="34" charset="0"/>
              <a:cs typeface="Verdana" panose="020B0604030504040204" pitchFamily="34" charset="0"/>
            </a:endParaRPr>
          </a:p>
          <a:p>
            <a:pPr lvl="1"/>
            <a:r>
              <a:rPr lang="lv-LV" sz="1800" b="1" dirty="0">
                <a:effectLst/>
                <a:latin typeface="Verdana" panose="020B0604030504040204" pitchFamily="34" charset="0"/>
                <a:ea typeface="Verdana" panose="020B0604030504040204" pitchFamily="34" charset="0"/>
                <a:cs typeface="Verdana" panose="020B0604030504040204" pitchFamily="34" charset="0"/>
              </a:rPr>
              <a:t>Jaunā ES Meža stratēģijas 2030 pretrunīgie mērķi</a:t>
            </a:r>
          </a:p>
          <a:p>
            <a:pPr lvl="1"/>
            <a:r>
              <a:rPr lang="lv-LV" sz="1800" b="1" dirty="0">
                <a:latin typeface="Verdana" panose="020B0604030504040204" pitchFamily="34" charset="0"/>
                <a:ea typeface="Verdana" panose="020B0604030504040204" pitchFamily="34" charset="0"/>
                <a:cs typeface="Verdana" panose="020B0604030504040204" pitchFamily="34" charset="0"/>
              </a:rPr>
              <a:t>Atmežošanas un meža degradācijas regula</a:t>
            </a:r>
          </a:p>
          <a:p>
            <a:pPr lvl="1"/>
            <a:endParaRPr lang="lv-LV" sz="1800" b="1" dirty="0">
              <a:effectLst/>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lv-LV" dirty="0"/>
          </a:p>
        </p:txBody>
      </p:sp>
      <p:sp>
        <p:nvSpPr>
          <p:cNvPr id="6" name="Slaida numura vietturis 5">
            <a:extLst>
              <a:ext uri="{FF2B5EF4-FFF2-40B4-BE49-F238E27FC236}">
                <a16:creationId xmlns:a16="http://schemas.microsoft.com/office/drawing/2014/main" id="{CE69492B-E5FA-4663-85E6-7A9FD7006F42}"/>
              </a:ext>
            </a:extLst>
          </p:cNvPr>
          <p:cNvSpPr>
            <a:spLocks noGrp="1"/>
          </p:cNvSpPr>
          <p:nvPr>
            <p:ph type="sldNum" sz="quarter" idx="13"/>
          </p:nvPr>
        </p:nvSpPr>
        <p:spPr>
          <a:xfrm>
            <a:off x="8534399" y="6324600"/>
            <a:ext cx="390939" cy="235226"/>
          </a:xfrm>
        </p:spPr>
        <p:txBody>
          <a:bodyPr/>
          <a:lstStyle/>
          <a:p>
            <a:pPr>
              <a:defRPr/>
            </a:pPr>
            <a:fld id="{CC20AAD8-844E-432A-9347-57EBF0D1206E}" type="slidenum">
              <a:rPr lang="en-US" altLang="en-US" smtClean="0"/>
              <a:pPr>
                <a:defRPr/>
              </a:pPr>
              <a:t>13</a:t>
            </a:fld>
            <a:endParaRPr lang="en-US" altLang="en-US" dirty="0"/>
          </a:p>
        </p:txBody>
      </p:sp>
    </p:spTree>
    <p:extLst>
      <p:ext uri="{BB962C8B-B14F-4D97-AF65-F5344CB8AC3E}">
        <p14:creationId xmlns:p14="http://schemas.microsoft.com/office/powerpoint/2010/main" val="3899970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676E2D9-094D-4102-9EFC-07C8F395C9E1}"/>
              </a:ext>
            </a:extLst>
          </p:cNvPr>
          <p:cNvSpPr>
            <a:spLocks noGrp="1"/>
          </p:cNvSpPr>
          <p:nvPr>
            <p:ph type="title"/>
          </p:nvPr>
        </p:nvSpPr>
        <p:spPr/>
        <p:txBody>
          <a:bodyPr>
            <a:normAutofit/>
          </a:bodyPr>
          <a:lstStyle/>
          <a:p>
            <a:r>
              <a:rPr lang="lv-LV" sz="1800" dirty="0"/>
              <a:t>ES līmeņa izaicinājumi 2030/2050 </a:t>
            </a:r>
          </a:p>
        </p:txBody>
      </p:sp>
      <p:sp>
        <p:nvSpPr>
          <p:cNvPr id="3" name="Satura vietturis 2">
            <a:extLst>
              <a:ext uri="{FF2B5EF4-FFF2-40B4-BE49-F238E27FC236}">
                <a16:creationId xmlns:a16="http://schemas.microsoft.com/office/drawing/2014/main" id="{9B5BDB5F-A56F-4C3B-9AE3-3F0BEE1F10E6}"/>
              </a:ext>
            </a:extLst>
          </p:cNvPr>
          <p:cNvSpPr>
            <a:spLocks noGrp="1"/>
          </p:cNvSpPr>
          <p:nvPr>
            <p:ph idx="1"/>
          </p:nvPr>
        </p:nvSpPr>
        <p:spPr>
          <a:xfrm>
            <a:off x="1403961" y="1473340"/>
            <a:ext cx="6780915" cy="4122389"/>
          </a:xfrm>
        </p:spPr>
        <p:txBody>
          <a:bodyPr>
            <a:normAutofit/>
          </a:bodyPr>
          <a:lstStyle/>
          <a:p>
            <a:pPr indent="-292100"/>
            <a:r>
              <a:rPr lang="lv-LV" sz="1600" b="1" dirty="0">
                <a:latin typeface="Verdana" panose="020B0604030504040204" pitchFamily="34" charset="0"/>
                <a:ea typeface="Verdana" panose="020B0604030504040204" pitchFamily="34" charset="0"/>
                <a:cs typeface="Verdana" panose="020B0604030504040204" pitchFamily="34" charset="0"/>
              </a:rPr>
              <a:t>ES Klimata politika un izvirzītie SEG mērķi mežiem</a:t>
            </a:r>
          </a:p>
          <a:p>
            <a:pPr indent="-292100"/>
            <a:endParaRPr lang="lv-LV" sz="1600" b="1" dirty="0">
              <a:latin typeface="Verdana" panose="020B0604030504040204" pitchFamily="34" charset="0"/>
              <a:ea typeface="Verdana" panose="020B0604030504040204" pitchFamily="34" charset="0"/>
              <a:cs typeface="Verdana" panose="020B0604030504040204" pitchFamily="34" charset="0"/>
            </a:endParaRPr>
          </a:p>
          <a:p>
            <a:pPr marL="257175" lvl="1" indent="-257175">
              <a:lnSpc>
                <a:spcPct val="90000"/>
              </a:lnSpc>
              <a:buFont typeface="Arial" panose="020B0604020202020204" pitchFamily="34" charset="0"/>
              <a:buChar char="•"/>
              <a:defRPr/>
            </a:pPr>
            <a:r>
              <a:rPr lang="lv-LV" sz="1600" dirty="0">
                <a:latin typeface="Verdana" panose="020B0604030504040204" pitchFamily="34" charset="0"/>
                <a:ea typeface="Verdana" panose="020B0604030504040204" pitchFamily="34" charset="0"/>
                <a:cs typeface="Verdana" panose="020B0604030504040204" pitchFamily="34" charset="0"/>
              </a:rPr>
              <a:t>Ļoti dinamiska pieeja attiecībā uz emisiju samazināšanas mērķa noteikšanu, kas būtiski ietekmē zemes apsaimniekošanu un īsā laika periodā maina arī SEG uzskaites metodiku – 2021.-2025. gadā viena metodika un 2026.-2030. gadā jau cita</a:t>
            </a:r>
          </a:p>
          <a:p>
            <a:pPr marL="257175" lvl="1" indent="-257175">
              <a:lnSpc>
                <a:spcPct val="90000"/>
              </a:lnSpc>
              <a:buFont typeface="Arial" panose="020B0604020202020204" pitchFamily="34" charset="0"/>
              <a:buChar char="•"/>
              <a:defRPr/>
            </a:pPr>
            <a:r>
              <a:rPr lang="lv-LV" sz="1600" dirty="0">
                <a:latin typeface="Verdana" panose="020B0604030504040204" pitchFamily="34" charset="0"/>
                <a:ea typeface="Verdana" panose="020B0604030504040204" pitchFamily="34" charset="0"/>
                <a:cs typeface="Verdana" panose="020B0604030504040204" pitchFamily="34" charset="0"/>
              </a:rPr>
              <a:t>ZIZIMM (zemes izmantošana, zemes izmantošanas maiņa un mežsaimniecība) sektorā ar 2026.gadu noteikts piesaistes mērķis, SEG mērķis 2030. gadam ir ietverts ZIZIMM regulas grozījumu projektā</a:t>
            </a:r>
          </a:p>
          <a:p>
            <a:pPr marL="257175" lvl="1" indent="-257175">
              <a:lnSpc>
                <a:spcPct val="90000"/>
              </a:lnSpc>
              <a:buFont typeface="Arial" panose="020B0604020202020204" pitchFamily="34" charset="0"/>
              <a:buChar char="•"/>
              <a:defRPr/>
            </a:pPr>
            <a:r>
              <a:rPr lang="lv-LV" sz="1600" dirty="0">
                <a:latin typeface="Verdana" panose="020B0604030504040204" pitchFamily="34" charset="0"/>
                <a:ea typeface="Verdana" panose="020B0604030504040204" pitchFamily="34" charset="0"/>
                <a:cs typeface="Verdana" panose="020B0604030504040204" pitchFamily="34" charset="0"/>
              </a:rPr>
              <a:t>AFOLU (lauksaimniecība, mežsaimniecība un cita zemes izmantošana) sektora neitralitāte 2035. gadā</a:t>
            </a:r>
          </a:p>
          <a:p>
            <a:pPr marL="257175" lvl="1" indent="-257175">
              <a:lnSpc>
                <a:spcPct val="90000"/>
              </a:lnSpc>
              <a:buFont typeface="Arial" panose="020B0604020202020204" pitchFamily="34" charset="0"/>
              <a:buChar char="•"/>
              <a:defRPr/>
            </a:pPr>
            <a:r>
              <a:rPr lang="lv-LV" sz="1600" dirty="0">
                <a:latin typeface="Verdana" panose="020B0604030504040204" pitchFamily="34" charset="0"/>
                <a:ea typeface="Verdana" panose="020B0604030504040204" pitchFamily="34" charset="0"/>
                <a:cs typeface="Verdana" panose="020B0604030504040204" pitchFamily="34" charset="0"/>
              </a:rPr>
              <a:t>Kopējā SEG emisiju/piesaistes neitralitāte 2050. gadā</a:t>
            </a:r>
          </a:p>
          <a:p>
            <a:pPr marL="214313" indent="-214313">
              <a:buFont typeface="Arial" panose="020B0604020202020204" pitchFamily="34" charset="0"/>
              <a:buChar char="•"/>
            </a:pPr>
            <a:endParaRPr lang="lv-LV" dirty="0"/>
          </a:p>
        </p:txBody>
      </p:sp>
      <p:sp>
        <p:nvSpPr>
          <p:cNvPr id="6" name="Slaida numura vietturis 5">
            <a:extLst>
              <a:ext uri="{FF2B5EF4-FFF2-40B4-BE49-F238E27FC236}">
                <a16:creationId xmlns:a16="http://schemas.microsoft.com/office/drawing/2014/main" id="{CE69492B-E5FA-4663-85E6-7A9FD7006F42}"/>
              </a:ext>
            </a:extLst>
          </p:cNvPr>
          <p:cNvSpPr>
            <a:spLocks noGrp="1"/>
          </p:cNvSpPr>
          <p:nvPr>
            <p:ph type="sldNum" sz="quarter" idx="13"/>
          </p:nvPr>
        </p:nvSpPr>
        <p:spPr>
          <a:xfrm>
            <a:off x="8534400" y="6324600"/>
            <a:ext cx="450574" cy="304800"/>
          </a:xfrm>
        </p:spPr>
        <p:txBody>
          <a:bodyPr/>
          <a:lstStyle/>
          <a:p>
            <a:pPr>
              <a:defRPr/>
            </a:pPr>
            <a:fld id="{CC20AAD8-844E-432A-9347-57EBF0D1206E}" type="slidenum">
              <a:rPr lang="en-US" altLang="en-US" smtClean="0"/>
              <a:pPr>
                <a:defRPr/>
              </a:pPr>
              <a:t>14</a:t>
            </a:fld>
            <a:endParaRPr lang="en-US" altLang="en-US"/>
          </a:p>
        </p:txBody>
      </p:sp>
    </p:spTree>
    <p:extLst>
      <p:ext uri="{BB962C8B-B14F-4D97-AF65-F5344CB8AC3E}">
        <p14:creationId xmlns:p14="http://schemas.microsoft.com/office/powerpoint/2010/main" val="356510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DCFB00EF-4497-430E-BA05-01466BA37615}"/>
              </a:ext>
            </a:extLst>
          </p:cNvPr>
          <p:cNvSpPr>
            <a:spLocks noGrp="1"/>
          </p:cNvSpPr>
          <p:nvPr>
            <p:ph type="title"/>
          </p:nvPr>
        </p:nvSpPr>
        <p:spPr>
          <a:xfrm>
            <a:off x="2007704" y="381000"/>
            <a:ext cx="6679096" cy="1036642"/>
          </a:xfrm>
        </p:spPr>
        <p:txBody>
          <a:bodyPr>
            <a:noAutofit/>
          </a:bodyPr>
          <a:lstStyle/>
          <a:p>
            <a:r>
              <a:rPr lang="lv-LV" sz="1800" dirty="0"/>
              <a:t>ES līmeņa izaicinājumi 2030/2050 </a:t>
            </a:r>
            <a:br>
              <a:rPr lang="lv-LV" sz="1800" dirty="0"/>
            </a:br>
            <a:br>
              <a:rPr lang="lv-LV" sz="1800" dirty="0"/>
            </a:br>
            <a:br>
              <a:rPr lang="lv-LV" sz="1800" dirty="0">
                <a:effectLst/>
              </a:rPr>
            </a:br>
            <a:endParaRPr lang="lv-LV" sz="1800" dirty="0"/>
          </a:p>
        </p:txBody>
      </p:sp>
      <p:sp>
        <p:nvSpPr>
          <p:cNvPr id="6" name="Satura vietturis 5">
            <a:extLst>
              <a:ext uri="{FF2B5EF4-FFF2-40B4-BE49-F238E27FC236}">
                <a16:creationId xmlns:a16="http://schemas.microsoft.com/office/drawing/2014/main" id="{E58D1800-54EA-47B6-913D-D186B5560D44}"/>
              </a:ext>
            </a:extLst>
          </p:cNvPr>
          <p:cNvSpPr>
            <a:spLocks noGrp="1"/>
          </p:cNvSpPr>
          <p:nvPr>
            <p:ph idx="1"/>
          </p:nvPr>
        </p:nvSpPr>
        <p:spPr>
          <a:xfrm>
            <a:off x="1212574" y="1417642"/>
            <a:ext cx="7474226" cy="4708531"/>
          </a:xfrm>
        </p:spPr>
        <p:txBody>
          <a:bodyPr>
            <a:normAutofit fontScale="92500" lnSpcReduction="10000"/>
          </a:bodyPr>
          <a:lstStyle/>
          <a:p>
            <a:pPr>
              <a:lnSpc>
                <a:spcPct val="107000"/>
              </a:lnSpc>
              <a:spcAft>
                <a:spcPts val="800"/>
              </a:spcAft>
            </a:pPr>
            <a:r>
              <a:rPr lang="lv-LV" sz="1800" b="1" dirty="0">
                <a:effectLst/>
              </a:rPr>
              <a:t>ES Bioloģiskās daudzveidības stratēģijas 2030.gadam </a:t>
            </a:r>
            <a:r>
              <a:rPr lang="lv-LV" sz="1800" b="1" dirty="0"/>
              <a:t>mērķi  </a:t>
            </a:r>
          </a:p>
          <a:p>
            <a:pPr marL="342900" lvl="0" indent="-342900">
              <a:lnSpc>
                <a:spcPct val="107000"/>
              </a:lnSpc>
              <a:buFont typeface="+mj-lt"/>
              <a:buAutoNum type="arabicParenR"/>
            </a:pPr>
            <a:r>
              <a:rPr lang="lv-LV" sz="1800" dirty="0"/>
              <a:t>līdz 30 % palielināt aizsargājamo teritoriju pārklājumu sauszemē un jūrā, </a:t>
            </a:r>
          </a:p>
          <a:p>
            <a:pPr marL="342900" lvl="0" indent="-342900">
              <a:lnSpc>
                <a:spcPct val="107000"/>
              </a:lnSpc>
              <a:buFont typeface="+mj-lt"/>
              <a:buAutoNum type="arabicParenR"/>
            </a:pPr>
            <a:r>
              <a:rPr lang="lv-LV" sz="1800" dirty="0"/>
              <a:t>tai skaitā 10% teritorijām paredzēt stingru aizsardzību, </a:t>
            </a:r>
          </a:p>
          <a:p>
            <a:pPr marL="342900" lvl="0" indent="-342900">
              <a:lnSpc>
                <a:spcPct val="107000"/>
              </a:lnSpc>
              <a:spcAft>
                <a:spcPts val="800"/>
              </a:spcAft>
              <a:buFont typeface="+mj-lt"/>
              <a:buAutoNum type="arabicParenR"/>
            </a:pPr>
            <a:r>
              <a:rPr lang="lv-LV" sz="1800" dirty="0"/>
              <a:t>uzlabot aizsargājamo teritoriju pārvaldību.</a:t>
            </a:r>
          </a:p>
          <a:p>
            <a:pPr lvl="0">
              <a:lnSpc>
                <a:spcPct val="107000"/>
              </a:lnSpc>
              <a:spcAft>
                <a:spcPts val="800"/>
              </a:spcAft>
            </a:pPr>
            <a:r>
              <a:rPr lang="lv-LV" sz="1800" dirty="0"/>
              <a:t>Panākt lai:</a:t>
            </a:r>
          </a:p>
          <a:p>
            <a:pPr marL="285750" indent="-285750">
              <a:lnSpc>
                <a:spcPct val="107000"/>
              </a:lnSpc>
              <a:spcAft>
                <a:spcPts val="800"/>
              </a:spcAft>
              <a:buFont typeface="Arial" panose="020B0604020202020204" pitchFamily="34" charset="0"/>
              <a:buChar char="•"/>
            </a:pPr>
            <a:r>
              <a:rPr lang="lv-LV" sz="1800" dirty="0"/>
              <a:t>2030. gadā visu dabas direktīvu aizsargāto sugu un biotopu aizsardzības statuss un tendences nav pasliktinājušās un</a:t>
            </a:r>
          </a:p>
          <a:p>
            <a:pPr marL="285750" indent="-285750">
              <a:lnSpc>
                <a:spcPct val="107000"/>
              </a:lnSpc>
              <a:spcAft>
                <a:spcPts val="800"/>
              </a:spcAft>
              <a:buFont typeface="Arial" panose="020B0604020202020204" pitchFamily="34" charset="0"/>
              <a:buChar char="•"/>
            </a:pPr>
            <a:r>
              <a:rPr lang="lv-LV" sz="1800" dirty="0"/>
              <a:t>labvēlīgs aizsardzības statuss vai izteikti pozitīva tendence ir nodrošināta vismaz 30 % sugu un biotopu, kas šobrīd tādā neatrodas.</a:t>
            </a:r>
          </a:p>
          <a:p>
            <a:pPr marL="342900" lvl="0" indent="-342900">
              <a:lnSpc>
                <a:spcPct val="107000"/>
              </a:lnSpc>
              <a:spcAft>
                <a:spcPts val="800"/>
              </a:spcAft>
              <a:buFont typeface="+mj-lt"/>
              <a:buAutoNum type="arabicParenR"/>
            </a:pPr>
            <a:endParaRPr lang="lv-LV" sz="1800" b="1" dirty="0"/>
          </a:p>
          <a:p>
            <a:pPr>
              <a:spcAft>
                <a:spcPts val="800"/>
              </a:spcAft>
            </a:pPr>
            <a:r>
              <a:rPr lang="lv-LV" sz="1800" dirty="0">
                <a:effectLst/>
              </a:rPr>
              <a:t> </a:t>
            </a:r>
            <a:endParaRPr lang="lv-LV" dirty="0"/>
          </a:p>
        </p:txBody>
      </p:sp>
      <p:sp>
        <p:nvSpPr>
          <p:cNvPr id="5" name="Slaida numura vietturis 4">
            <a:extLst>
              <a:ext uri="{FF2B5EF4-FFF2-40B4-BE49-F238E27FC236}">
                <a16:creationId xmlns:a16="http://schemas.microsoft.com/office/drawing/2014/main" id="{83DD5F90-2DCD-4ED4-BEF3-92983FA5AA1E}"/>
              </a:ext>
            </a:extLst>
          </p:cNvPr>
          <p:cNvSpPr>
            <a:spLocks noGrp="1"/>
          </p:cNvSpPr>
          <p:nvPr>
            <p:ph type="sldNum" sz="quarter" idx="13"/>
          </p:nvPr>
        </p:nvSpPr>
        <p:spPr>
          <a:xfrm>
            <a:off x="8534400" y="6324599"/>
            <a:ext cx="400878" cy="304801"/>
          </a:xfrm>
        </p:spPr>
        <p:txBody>
          <a:bodyPr/>
          <a:lstStyle/>
          <a:p>
            <a:pPr>
              <a:defRPr/>
            </a:pPr>
            <a:fld id="{E37D7BAE-7F65-46B0-9EA6-95AC7948532F}" type="slidenum">
              <a:rPr lang="en-US" altLang="en-US" smtClean="0"/>
              <a:pPr>
                <a:defRPr/>
              </a:pPr>
              <a:t>15</a:t>
            </a:fld>
            <a:endParaRPr lang="en-US" altLang="en-US"/>
          </a:p>
        </p:txBody>
      </p:sp>
    </p:spTree>
    <p:extLst>
      <p:ext uri="{BB962C8B-B14F-4D97-AF65-F5344CB8AC3E}">
        <p14:creationId xmlns:p14="http://schemas.microsoft.com/office/powerpoint/2010/main" val="3976573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677C-42F3-477E-8BFA-B40838B925A3}"/>
              </a:ext>
            </a:extLst>
          </p:cNvPr>
          <p:cNvSpPr>
            <a:spLocks noGrp="1"/>
          </p:cNvSpPr>
          <p:nvPr>
            <p:ph type="title"/>
          </p:nvPr>
        </p:nvSpPr>
        <p:spPr/>
        <p:txBody>
          <a:bodyPr>
            <a:normAutofit/>
          </a:bodyPr>
          <a:lstStyle/>
          <a:p>
            <a:r>
              <a:rPr lang="lv-LV" sz="1800" dirty="0"/>
              <a:t>ES līmeņa izaicinājumi 2030/2050 </a:t>
            </a:r>
          </a:p>
        </p:txBody>
      </p:sp>
      <p:sp>
        <p:nvSpPr>
          <p:cNvPr id="3" name="Content Placeholder 2">
            <a:extLst>
              <a:ext uri="{FF2B5EF4-FFF2-40B4-BE49-F238E27FC236}">
                <a16:creationId xmlns:a16="http://schemas.microsoft.com/office/drawing/2014/main" id="{B06DF8EB-2F65-40D9-A99B-FFAB94E24D57}"/>
              </a:ext>
            </a:extLst>
          </p:cNvPr>
          <p:cNvSpPr>
            <a:spLocks noGrp="1"/>
          </p:cNvSpPr>
          <p:nvPr>
            <p:ph idx="1"/>
          </p:nvPr>
        </p:nvSpPr>
        <p:spPr>
          <a:xfrm>
            <a:off x="877995" y="1634990"/>
            <a:ext cx="7530509" cy="4689610"/>
          </a:xfrm>
        </p:spPr>
        <p:txBody>
          <a:bodyPr>
            <a:noAutofit/>
          </a:bodyPr>
          <a:lstStyle/>
          <a:p>
            <a:pPr indent="-419100" defTabSz="685800" eaLnBrk="1" fontAlgn="auto" hangingPunct="1">
              <a:lnSpc>
                <a:spcPct val="120000"/>
              </a:lnSpc>
              <a:spcBef>
                <a:spcPts val="375"/>
              </a:spcBef>
              <a:spcAft>
                <a:spcPts val="0"/>
              </a:spcAft>
              <a:defRPr/>
            </a:pPr>
            <a:r>
              <a:rPr lang="lv-LV" sz="1600" b="1" dirty="0">
                <a:solidFill>
                  <a:prstClr val="black"/>
                </a:solidFill>
              </a:rPr>
              <a:t>Ilgtspējīga finansējuma regulējums (</a:t>
            </a:r>
            <a:r>
              <a:rPr lang="lv-LV" sz="1600" b="1" dirty="0" err="1">
                <a:solidFill>
                  <a:prstClr val="black"/>
                </a:solidFill>
              </a:rPr>
              <a:t>taksonomija</a:t>
            </a:r>
            <a:r>
              <a:rPr lang="lv-LV" sz="1600" b="1" dirty="0">
                <a:solidFill>
                  <a:prstClr val="black"/>
                </a:solidFill>
              </a:rPr>
              <a:t>) – investīciju ilgtspējības kritēriju piemērošana</a:t>
            </a:r>
          </a:p>
          <a:p>
            <a:pPr marL="257175" lvl="1" indent="-257175">
              <a:lnSpc>
                <a:spcPct val="90000"/>
              </a:lnSpc>
              <a:buFont typeface="Arial" panose="020B0604020202020204" pitchFamily="34" charset="0"/>
              <a:buChar char="•"/>
              <a:defRPr/>
            </a:pPr>
            <a:r>
              <a:rPr lang="lv-LV" altLang="lv-LV" sz="1600" dirty="0">
                <a:latin typeface="Verdana" panose="020B0604030504040204" pitchFamily="34" charset="0"/>
                <a:ea typeface="Verdana" panose="020B0604030504040204" pitchFamily="34" charset="0"/>
                <a:cs typeface="Verdana" panose="020B0604030504040204" pitchFamily="34" charset="0"/>
              </a:rPr>
              <a:t>Salīdzinoši detāls regulējums tieši mežsaimniecības jautājumos</a:t>
            </a:r>
          </a:p>
          <a:p>
            <a:pPr marL="257175" lvl="1" indent="-257175">
              <a:lnSpc>
                <a:spcPct val="90000"/>
              </a:lnSpc>
              <a:buFont typeface="Arial" panose="020B0604020202020204" pitchFamily="34" charset="0"/>
              <a:buChar char="•"/>
              <a:defRPr/>
            </a:pPr>
            <a:r>
              <a:rPr lang="lv-LV" altLang="lv-LV" sz="1600" dirty="0">
                <a:latin typeface="Verdana" panose="020B0604030504040204" pitchFamily="34" charset="0"/>
                <a:ea typeface="Verdana" panose="020B0604030504040204" pitchFamily="34" charset="0"/>
                <a:cs typeface="Verdana" panose="020B0604030504040204" pitchFamily="34" charset="0"/>
              </a:rPr>
              <a:t>Tiek iezīmēts vēlamais zemes apsaimniekošanas virziens un metodes.</a:t>
            </a:r>
            <a:endParaRPr lang="lv-LV" sz="1600" dirty="0">
              <a:latin typeface="Verdana" panose="020B0604030504040204" pitchFamily="34" charset="0"/>
              <a:ea typeface="Verdana" panose="020B0604030504040204" pitchFamily="34" charset="0"/>
              <a:cs typeface="Verdana" panose="020B0604030504040204" pitchFamily="34" charset="0"/>
            </a:endParaRPr>
          </a:p>
          <a:p>
            <a:pPr>
              <a:lnSpc>
                <a:spcPct val="120000"/>
              </a:lnSpc>
              <a:defRPr/>
            </a:pPr>
            <a:r>
              <a:rPr lang="lv-LV" sz="1600" b="1" dirty="0">
                <a:solidFill>
                  <a:prstClr val="black"/>
                </a:solidFill>
              </a:rPr>
              <a:t>Atjaunojamo energoresursu izmantošanai detalizēti ilgtspējas kritēriji</a:t>
            </a:r>
            <a:endParaRPr lang="lv-LV" sz="1600" dirty="0">
              <a:solidFill>
                <a:prstClr val="black"/>
              </a:solidFill>
            </a:endParaRPr>
          </a:p>
          <a:p>
            <a:pPr marL="257175" lvl="1" indent="-257175">
              <a:lnSpc>
                <a:spcPct val="90000"/>
              </a:lnSpc>
              <a:buFont typeface="Arial" panose="020B0604020202020204" pitchFamily="34" charset="0"/>
              <a:buChar char="•"/>
              <a:defRPr/>
            </a:pPr>
            <a:r>
              <a:rPr lang="lv-LV" altLang="lv-LV" sz="1600" dirty="0">
                <a:latin typeface="Verdana" panose="020B0604030504040204" pitchFamily="34" charset="0"/>
                <a:ea typeface="Verdana" panose="020B0604030504040204" pitchFamily="34" charset="0"/>
                <a:cs typeface="Verdana" panose="020B0604030504040204" pitchFamily="34" charset="0"/>
              </a:rPr>
              <a:t>Regulējums tiek pārskatīts biežāk nekā iespējams jaunos nosacījumus ieviest praksē (</a:t>
            </a:r>
            <a:r>
              <a:rPr lang="lv-LV" altLang="lv-LV" sz="1600" i="1" dirty="0">
                <a:latin typeface="Verdana" panose="020B0604030504040204" pitchFamily="34" charset="0"/>
                <a:ea typeface="Verdana" panose="020B0604030504040204" pitchFamily="34" charset="0"/>
                <a:cs typeface="Verdana" panose="020B0604030504040204" pitchFamily="34" charset="0"/>
              </a:rPr>
              <a:t>Atjaunojamās enerģijas regula - </a:t>
            </a:r>
            <a:r>
              <a:rPr lang="lv-LV" altLang="lv-LV" sz="1600" dirty="0">
                <a:latin typeface="Verdana" panose="020B0604030504040204" pitchFamily="34" charset="0"/>
                <a:ea typeface="Verdana" panose="020B0604030504040204" pitchFamily="34" charset="0"/>
                <a:cs typeface="Verdana" panose="020B0604030504040204" pitchFamily="34" charset="0"/>
              </a:rPr>
              <a:t>RED II vēl nav ieviests jau tiek izstrādāts RED III), </a:t>
            </a:r>
          </a:p>
          <a:p>
            <a:pPr marL="257175" lvl="1" indent="-257175">
              <a:lnSpc>
                <a:spcPct val="90000"/>
              </a:lnSpc>
              <a:buFont typeface="Arial" panose="020B0604020202020204" pitchFamily="34" charset="0"/>
              <a:buChar char="•"/>
              <a:defRPr/>
            </a:pPr>
            <a:r>
              <a:rPr lang="lv-LV" altLang="lv-LV" sz="1600" dirty="0">
                <a:latin typeface="Verdana" panose="020B0604030504040204" pitchFamily="34" charset="0"/>
                <a:ea typeface="Verdana" panose="020B0604030504040204" pitchFamily="34" charset="0"/>
                <a:cs typeface="Verdana" panose="020B0604030504040204" pitchFamily="34" charset="0"/>
              </a:rPr>
              <a:t>Ar katru soli priekšlikums grozījumiem iet detālāka regulējuma virzienā un sāk iejaukties meža apsaimniekošanas metožu izvēlē, ierobežojot iespējas izvēlēties konkrētajā situācijā piemērotāko risinājumu.</a:t>
            </a:r>
            <a:endParaRPr lang="lv-LV" sz="1600" dirty="0">
              <a:latin typeface="Verdana" panose="020B0604030504040204" pitchFamily="34" charset="0"/>
              <a:ea typeface="Verdana" panose="020B0604030504040204" pitchFamily="34" charset="0"/>
              <a:cs typeface="Verdana" panose="020B0604030504040204" pitchFamily="34" charset="0"/>
            </a:endParaRPr>
          </a:p>
          <a:p>
            <a:pPr>
              <a:lnSpc>
                <a:spcPct val="120000"/>
              </a:lnSpc>
              <a:defRPr/>
            </a:pPr>
            <a:r>
              <a:rPr lang="lv-LV" sz="1600" b="1" dirty="0">
                <a:solidFill>
                  <a:prstClr val="black"/>
                </a:solidFill>
              </a:rPr>
              <a:t>Atmežošanas un meža degradācijas regula</a:t>
            </a:r>
          </a:p>
          <a:p>
            <a:pPr marL="257175" lvl="1" indent="-257175">
              <a:lnSpc>
                <a:spcPct val="90000"/>
              </a:lnSpc>
              <a:buFont typeface="Arial" panose="020B0604020202020204" pitchFamily="34" charset="0"/>
              <a:buChar char="•"/>
              <a:defRPr/>
            </a:pPr>
            <a:r>
              <a:rPr lang="lv-LV" sz="1600" dirty="0">
                <a:latin typeface="Verdana" panose="020B0604030504040204" pitchFamily="34" charset="0"/>
                <a:ea typeface="Verdana" panose="020B0604030504040204" pitchFamily="34" charset="0"/>
                <a:cs typeface="Verdana" panose="020B0604030504040204" pitchFamily="34" charset="0"/>
              </a:rPr>
              <a:t>jauna pieeja – lauksaimniecības produktu ražošanas ietekme uz meža platībām globāli (kafija, kakao, soja, palmu eļļa, liellopu gaļa)</a:t>
            </a:r>
          </a:p>
          <a:p>
            <a:pPr marL="257175" lvl="1" indent="-257175">
              <a:lnSpc>
                <a:spcPct val="90000"/>
              </a:lnSpc>
              <a:buFont typeface="Arial" panose="020B0604020202020204" pitchFamily="34" charset="0"/>
              <a:buChar char="•"/>
              <a:defRPr/>
            </a:pPr>
            <a:r>
              <a:rPr lang="lv-LV" sz="1600" dirty="0">
                <a:latin typeface="Verdana" panose="020B0604030504040204" pitchFamily="34" charset="0"/>
                <a:ea typeface="Verdana" panose="020B0604030504040204" pitchFamily="34" charset="0"/>
                <a:cs typeface="Verdana" panose="020B0604030504040204" pitchFamily="34" charset="0"/>
              </a:rPr>
              <a:t>arī jauna iniciatīva novērtēt meža degradāciju (nav precīzas definīcijas starptautiskā līmenī)</a:t>
            </a:r>
          </a:p>
          <a:p>
            <a:pPr lvl="1">
              <a:defRPr/>
            </a:pPr>
            <a:endParaRPr lang="lv-LV" sz="1400" b="1"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514350" lvl="1" indent="-171450" defTabSz="685800" eaLnBrk="1" fontAlgn="auto" hangingPunct="1">
              <a:lnSpc>
                <a:spcPct val="90000"/>
              </a:lnSpc>
              <a:spcBef>
                <a:spcPts val="375"/>
              </a:spcBef>
              <a:spcAft>
                <a:spcPts val="0"/>
              </a:spcAft>
              <a:buFont typeface="Arial" panose="020B0604020202020204" pitchFamily="34" charset="0"/>
              <a:buChar char="•"/>
              <a:defRPr/>
            </a:pPr>
            <a:endParaRPr lang="lv-LV" sz="14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endParaRPr lang="lv-LV" sz="1400" dirty="0"/>
          </a:p>
        </p:txBody>
      </p:sp>
      <p:sp>
        <p:nvSpPr>
          <p:cNvPr id="6" name="Slaida numura vietturis 5">
            <a:extLst>
              <a:ext uri="{FF2B5EF4-FFF2-40B4-BE49-F238E27FC236}">
                <a16:creationId xmlns:a16="http://schemas.microsoft.com/office/drawing/2014/main" id="{AB453B2A-4C20-415F-BF74-6A86027A1AAF}"/>
              </a:ext>
            </a:extLst>
          </p:cNvPr>
          <p:cNvSpPr>
            <a:spLocks noGrp="1"/>
          </p:cNvSpPr>
          <p:nvPr>
            <p:ph type="sldNum" sz="quarter" idx="13"/>
          </p:nvPr>
        </p:nvSpPr>
        <p:spPr>
          <a:xfrm>
            <a:off x="8534400" y="6324600"/>
            <a:ext cx="400878" cy="304800"/>
          </a:xfrm>
        </p:spPr>
        <p:txBody>
          <a:bodyPr/>
          <a:lstStyle/>
          <a:p>
            <a:pPr>
              <a:defRPr/>
            </a:pPr>
            <a:fld id="{CC20AAD8-844E-432A-9347-57EBF0D1206E}" type="slidenum">
              <a:rPr lang="en-US" altLang="en-US" smtClean="0"/>
              <a:pPr>
                <a:defRPr/>
              </a:pPr>
              <a:t>16</a:t>
            </a:fld>
            <a:endParaRPr lang="en-US" altLang="en-US" dirty="0"/>
          </a:p>
        </p:txBody>
      </p:sp>
    </p:spTree>
    <p:extLst>
      <p:ext uri="{BB962C8B-B14F-4D97-AF65-F5344CB8AC3E}">
        <p14:creationId xmlns:p14="http://schemas.microsoft.com/office/powerpoint/2010/main" val="1011610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B0C177DD-F9A4-4BF6-8043-610320981A78}"/>
              </a:ext>
            </a:extLst>
          </p:cNvPr>
          <p:cNvSpPr>
            <a:spLocks noGrp="1"/>
          </p:cNvSpPr>
          <p:nvPr>
            <p:ph type="title"/>
          </p:nvPr>
        </p:nvSpPr>
        <p:spPr>
          <a:xfrm>
            <a:off x="2332383" y="112644"/>
            <a:ext cx="6096000" cy="1036642"/>
          </a:xfrm>
        </p:spPr>
        <p:txBody>
          <a:bodyPr/>
          <a:lstStyle/>
          <a:p>
            <a:r>
              <a:rPr lang="lv-LV" sz="1800" dirty="0"/>
              <a:t>ES līmeņa izaicinājumi 2030/2050</a:t>
            </a:r>
            <a:endParaRPr lang="lv-LV" altLang="lv-LV" dirty="0"/>
          </a:p>
        </p:txBody>
      </p:sp>
      <p:sp>
        <p:nvSpPr>
          <p:cNvPr id="3" name="Content Placeholder 2">
            <a:extLst>
              <a:ext uri="{FF2B5EF4-FFF2-40B4-BE49-F238E27FC236}">
                <a16:creationId xmlns:a16="http://schemas.microsoft.com/office/drawing/2014/main" id="{EBA04CD1-2CDA-4F65-9CFC-2D3CC5299FBA}"/>
              </a:ext>
            </a:extLst>
          </p:cNvPr>
          <p:cNvSpPr>
            <a:spLocks noGrp="1"/>
          </p:cNvSpPr>
          <p:nvPr>
            <p:ph idx="1"/>
          </p:nvPr>
        </p:nvSpPr>
        <p:spPr>
          <a:xfrm>
            <a:off x="805070" y="1417642"/>
            <a:ext cx="7881731" cy="4708533"/>
          </a:xfrm>
        </p:spPr>
        <p:txBody>
          <a:bodyPr>
            <a:normAutofit/>
          </a:bodyPr>
          <a:lstStyle/>
          <a:p>
            <a:pPr>
              <a:lnSpc>
                <a:spcPct val="90000"/>
              </a:lnSpc>
            </a:pPr>
            <a:r>
              <a:rPr lang="lv-LV" altLang="lv-LV" sz="1800" b="1" dirty="0"/>
              <a:t>ES Meža stratēģija 2030 (I)</a:t>
            </a:r>
          </a:p>
          <a:p>
            <a:pPr>
              <a:lnSpc>
                <a:spcPct val="90000"/>
              </a:lnSpc>
            </a:pPr>
            <a:endParaRPr lang="lv-LV" altLang="lv-LV" sz="1400" dirty="0"/>
          </a:p>
          <a:p>
            <a:pPr>
              <a:lnSpc>
                <a:spcPct val="90000"/>
              </a:lnSpc>
            </a:pPr>
            <a:r>
              <a:rPr lang="lv-LV" altLang="lv-LV" sz="1600" dirty="0"/>
              <a:t>Galvenie uzsvari:</a:t>
            </a:r>
          </a:p>
          <a:p>
            <a:pPr marL="257175" indent="-257175">
              <a:lnSpc>
                <a:spcPct val="90000"/>
              </a:lnSpc>
              <a:buFont typeface="Arial" panose="020B0604020202020204" pitchFamily="34" charset="0"/>
              <a:buChar char="•"/>
            </a:pPr>
            <a:r>
              <a:rPr lang="lv-LV" altLang="lv-LV" sz="1600" dirty="0"/>
              <a:t>Meža </a:t>
            </a:r>
            <a:r>
              <a:rPr lang="lv-LV" altLang="lv-LV" sz="1600" b="1" dirty="0"/>
              <a:t>sociālekonomisko funkciju nodrošinājums</a:t>
            </a:r>
            <a:r>
              <a:rPr lang="lv-LV" altLang="lv-LV" sz="1600" dirty="0"/>
              <a:t>: lauku apvidu uzplaukums; meža resursu </a:t>
            </a:r>
            <a:r>
              <a:rPr lang="lv-LV" altLang="lv-LV" sz="1600" dirty="0" err="1"/>
              <a:t>bioekonomika</a:t>
            </a:r>
            <a:r>
              <a:rPr lang="lv-LV" altLang="lv-LV" sz="1600" dirty="0"/>
              <a:t>, kas nepārsniedz ilgtspējas robežas; ekotūrisms; attīstītas prasmes un motivēti cilvēki.</a:t>
            </a:r>
          </a:p>
          <a:p>
            <a:pPr marL="257175" indent="-257175">
              <a:lnSpc>
                <a:spcPct val="90000"/>
              </a:lnSpc>
              <a:buFont typeface="Arial" panose="020B0604020202020204" pitchFamily="34" charset="0"/>
              <a:buChar char="•"/>
            </a:pPr>
            <a:r>
              <a:rPr lang="lv-LV" altLang="lv-LV" sz="1600" dirty="0"/>
              <a:t>ES </a:t>
            </a:r>
            <a:r>
              <a:rPr lang="lv-LV" altLang="lv-LV" sz="1600" b="1" dirty="0"/>
              <a:t>meža resursu aizsardzības, atjaunošanas un paplašināšanas </a:t>
            </a:r>
            <a:r>
              <a:rPr lang="lv-LV" altLang="lv-LV" sz="1600" dirty="0"/>
              <a:t>mērķi: cīņa pret klimata pārmaiņām; bioloģiskās daudzveidības izzušanas novēršana; izturīgas un daudzfunkcionālas meža ekosistēmas; uzlabota ilgtspējīga meža apsaimniekošana; ES mežu kvalitāte un platība.</a:t>
            </a:r>
          </a:p>
          <a:p>
            <a:pPr marL="257175" indent="-257175">
              <a:lnSpc>
                <a:spcPct val="90000"/>
              </a:lnSpc>
              <a:buFont typeface="Arial" panose="020B0604020202020204" pitchFamily="34" charset="0"/>
              <a:buChar char="•"/>
            </a:pPr>
            <a:r>
              <a:rPr lang="lv-LV" altLang="lv-LV" sz="1600" dirty="0"/>
              <a:t>Paredzēts Komisijas priekšlikums tiesību aktam par </a:t>
            </a:r>
            <a:r>
              <a:rPr lang="lv-LV" altLang="lv-LV" sz="1600" b="1" dirty="0"/>
              <a:t>meža novērošanas, ziņošanas un datu vākšanas satvaru</a:t>
            </a:r>
            <a:r>
              <a:rPr lang="lv-LV" altLang="lv-LV" sz="1600" dirty="0"/>
              <a:t>.</a:t>
            </a:r>
          </a:p>
          <a:p>
            <a:pPr>
              <a:lnSpc>
                <a:spcPct val="90000"/>
              </a:lnSpc>
            </a:pPr>
            <a:endParaRPr lang="lv-LV" altLang="lv-LV" sz="1600" dirty="0"/>
          </a:p>
          <a:p>
            <a:pPr>
              <a:lnSpc>
                <a:spcPct val="90000"/>
              </a:lnSpc>
            </a:pPr>
            <a:r>
              <a:rPr lang="lv-LV" altLang="lv-LV" sz="1600" dirty="0"/>
              <a:t>Izaicinājums - saglabāt meža nozares ekonomisko dzīvotspēju un konkurētspēju globālā mērogā.</a:t>
            </a:r>
          </a:p>
          <a:p>
            <a:pPr>
              <a:lnSpc>
                <a:spcPct val="90000"/>
              </a:lnSpc>
            </a:pPr>
            <a:endParaRPr lang="lv-LV" altLang="lv-LV" sz="1425" dirty="0"/>
          </a:p>
        </p:txBody>
      </p:sp>
      <p:sp>
        <p:nvSpPr>
          <p:cNvPr id="19462" name="Slide Number Placeholder 5">
            <a:extLst>
              <a:ext uri="{FF2B5EF4-FFF2-40B4-BE49-F238E27FC236}">
                <a16:creationId xmlns:a16="http://schemas.microsoft.com/office/drawing/2014/main" id="{5E5A3E56-433A-470D-B454-B30C535AB9AE}"/>
              </a:ext>
            </a:extLst>
          </p:cNvPr>
          <p:cNvSpPr>
            <a:spLocks noGrp="1" noChangeArrowheads="1"/>
          </p:cNvSpPr>
          <p:nvPr>
            <p:ph type="sldNum" sz="quarter" idx="13"/>
          </p:nvPr>
        </p:nvSpPr>
        <p:spPr bwMode="auto">
          <a:xfrm>
            <a:off x="8534400" y="6324600"/>
            <a:ext cx="50027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D85C23D-3DD2-4993-A8D0-D752BF794999}" type="slidenum">
              <a:rPr lang="en-US" altLang="en-US" smtClean="0"/>
              <a:pPr/>
              <a:t>17</a:t>
            </a:fld>
            <a:endParaRPr lang="en-US"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8B1D3C8E-447C-45CA-8BB1-123D97C48307}"/>
              </a:ext>
            </a:extLst>
          </p:cNvPr>
          <p:cNvSpPr>
            <a:spLocks noGrp="1"/>
          </p:cNvSpPr>
          <p:nvPr>
            <p:ph type="title"/>
          </p:nvPr>
        </p:nvSpPr>
        <p:spPr>
          <a:xfrm>
            <a:off x="2357205" y="228600"/>
            <a:ext cx="4847034" cy="777479"/>
          </a:xfrm>
        </p:spPr>
        <p:txBody>
          <a:bodyPr>
            <a:normAutofit/>
          </a:bodyPr>
          <a:lstStyle/>
          <a:p>
            <a:r>
              <a:rPr lang="lv-LV" sz="1800" dirty="0"/>
              <a:t>ES līmeņa izaicinājumi 2030/2050</a:t>
            </a:r>
            <a:br>
              <a:rPr lang="lv-LV" sz="1800" dirty="0"/>
            </a:br>
            <a:endParaRPr lang="lv-LV" altLang="lv-LV" sz="1800" dirty="0"/>
          </a:p>
        </p:txBody>
      </p:sp>
      <p:sp>
        <p:nvSpPr>
          <p:cNvPr id="3" name="Content Placeholder 2">
            <a:extLst>
              <a:ext uri="{FF2B5EF4-FFF2-40B4-BE49-F238E27FC236}">
                <a16:creationId xmlns:a16="http://schemas.microsoft.com/office/drawing/2014/main" id="{A0E62C58-7719-4DEF-9220-4B4CBBA39FA9}"/>
              </a:ext>
            </a:extLst>
          </p:cNvPr>
          <p:cNvSpPr>
            <a:spLocks noGrp="1"/>
          </p:cNvSpPr>
          <p:nvPr>
            <p:ph idx="1"/>
          </p:nvPr>
        </p:nvSpPr>
        <p:spPr>
          <a:xfrm>
            <a:off x="933007" y="1341782"/>
            <a:ext cx="7445680" cy="4850295"/>
          </a:xfrm>
        </p:spPr>
        <p:txBody>
          <a:bodyPr>
            <a:normAutofit fontScale="25000" lnSpcReduction="20000"/>
          </a:bodyPr>
          <a:lstStyle/>
          <a:p>
            <a:pPr>
              <a:lnSpc>
                <a:spcPct val="110000"/>
              </a:lnSpc>
            </a:pPr>
            <a:r>
              <a:rPr lang="lv-LV" altLang="lv-LV" sz="6600" b="1" dirty="0"/>
              <a:t>ES Meža stratēģija 2030 (II)</a:t>
            </a:r>
          </a:p>
          <a:p>
            <a:pPr>
              <a:lnSpc>
                <a:spcPct val="110000"/>
              </a:lnSpc>
            </a:pPr>
            <a:endParaRPr lang="lv-LV" altLang="lv-LV" sz="6400" b="1" dirty="0"/>
          </a:p>
          <a:p>
            <a:pPr marL="257175" indent="-257175">
              <a:lnSpc>
                <a:spcPct val="110000"/>
              </a:lnSpc>
              <a:buFont typeface="Arial" panose="020B0604020202020204" pitchFamily="34" charset="0"/>
              <a:buChar char="•"/>
            </a:pPr>
            <a:r>
              <a:rPr lang="lv-LV" altLang="lv-LV" sz="6400" dirty="0"/>
              <a:t>Stratēģijā ir uzskaitīti dažādu jomu sasniedzamie mērķi, neizvērtējot vai to sasniegšana vienlaicīgi ir iespējama (CO</a:t>
            </a:r>
            <a:r>
              <a:rPr lang="lv-LV" altLang="lv-LV" sz="6400" baseline="-25000" dirty="0"/>
              <a:t>2</a:t>
            </a:r>
            <a:r>
              <a:rPr lang="lv-LV" altLang="lv-LV" sz="6400" dirty="0"/>
              <a:t> piesaistes palielināšana ilgtermiņā, aizsargājamo teritoriju platības palielināšana, </a:t>
            </a:r>
            <a:r>
              <a:rPr lang="lv-LV" altLang="lv-LV" sz="6400" dirty="0" err="1"/>
              <a:t>bioekonomikas</a:t>
            </a:r>
            <a:r>
              <a:rPr lang="lv-LV" altLang="lv-LV" sz="6400" dirty="0"/>
              <a:t> veicināšana).</a:t>
            </a:r>
          </a:p>
          <a:p>
            <a:pPr marL="257175" indent="-257175">
              <a:lnSpc>
                <a:spcPct val="110000"/>
              </a:lnSpc>
              <a:buFont typeface="Arial" panose="020B0604020202020204" pitchFamily="34" charset="0"/>
              <a:buChar char="•"/>
            </a:pPr>
            <a:r>
              <a:rPr lang="lv-LV" altLang="lv-LV" sz="6400" dirty="0"/>
              <a:t>ES meža stratēģijai būtu jābūt tādai, kas nav pretrunā ar dalībvalstu attīstības mērķiem un ilgtspējīgu meža apsaimniekošanu patur kā centrālo elementu, vienlaicīgi pieminot tās potenciālo devumu saistīto jomu mērķu sasniegšanai.</a:t>
            </a:r>
          </a:p>
          <a:p>
            <a:pPr marL="257175" indent="-257175">
              <a:lnSpc>
                <a:spcPct val="110000"/>
              </a:lnSpc>
              <a:buFont typeface="Arial" panose="020B0604020202020204" pitchFamily="34" charset="0"/>
              <a:buChar char="•"/>
            </a:pPr>
            <a:r>
              <a:rPr lang="lv-LV" altLang="lv-LV" sz="6400" dirty="0"/>
              <a:t>Klimata politikas kontekstā ZIZIMM regulas priekšlikums ir vērsts uz 2030. gada mērķi, tomēr attiecībā uz CO</a:t>
            </a:r>
            <a:r>
              <a:rPr lang="lv-LV" altLang="lv-LV" sz="6400" baseline="-25000" dirty="0"/>
              <a:t>2</a:t>
            </a:r>
            <a:r>
              <a:rPr lang="lv-LV" altLang="lv-LV" sz="6400" dirty="0"/>
              <a:t> piesaisti ir svarīgi ņemt vērā meža CO</a:t>
            </a:r>
            <a:r>
              <a:rPr lang="lv-LV" altLang="lv-LV" sz="6400" baseline="-25000" dirty="0"/>
              <a:t>2</a:t>
            </a:r>
            <a:r>
              <a:rPr lang="lv-LV" altLang="lv-LV" sz="6400" dirty="0"/>
              <a:t> piesaistes potenciālu ilgtermiņā.</a:t>
            </a:r>
          </a:p>
          <a:p>
            <a:pPr marL="257175" indent="-257175">
              <a:lnSpc>
                <a:spcPct val="110000"/>
              </a:lnSpc>
              <a:buFont typeface="Arial" panose="020B0604020202020204" pitchFamily="34" charset="0"/>
              <a:buChar char="•"/>
            </a:pPr>
            <a:r>
              <a:rPr lang="lv-LV" altLang="lv-LV" sz="6400" dirty="0"/>
              <a:t>Stratēģijā iezīmēts vēlamais nākotnes meža apsaimniekošanas modelis, kas pārkāpj subsidiaritātes principu un dalībvalsts iespēju katrā situācijā izvēlēties piemērotāko meža apsaimniekošanas paņēmienu un mazina ES mežsaimniecības konkurētspēju globālā līmenī.</a:t>
            </a:r>
          </a:p>
          <a:p>
            <a:pPr marL="257175" indent="-257175">
              <a:lnSpc>
                <a:spcPct val="90000"/>
              </a:lnSpc>
            </a:pPr>
            <a:endParaRPr lang="lv-LV" altLang="lv-LV" dirty="0"/>
          </a:p>
        </p:txBody>
      </p:sp>
      <p:sp>
        <p:nvSpPr>
          <p:cNvPr id="21510" name="Slide Number Placeholder 5">
            <a:extLst>
              <a:ext uri="{FF2B5EF4-FFF2-40B4-BE49-F238E27FC236}">
                <a16:creationId xmlns:a16="http://schemas.microsoft.com/office/drawing/2014/main" id="{62C73B04-4684-4A7E-BA83-7847F70DEB36}"/>
              </a:ext>
            </a:extLst>
          </p:cNvPr>
          <p:cNvSpPr>
            <a:spLocks noGrp="1" noChangeArrowheads="1"/>
          </p:cNvSpPr>
          <p:nvPr>
            <p:ph type="sldNum" sz="quarter" idx="13"/>
          </p:nvPr>
        </p:nvSpPr>
        <p:spPr bwMode="auto">
          <a:xfrm>
            <a:off x="8534399" y="6324600"/>
            <a:ext cx="420757"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03660"/>
            <a:fld id="{6F210986-171D-4FC2-B888-E5E99B89AD37}" type="slidenum">
              <a:rPr lang="en-US" altLang="en-US">
                <a:cs typeface="Arial" panose="020B0604020202020204" pitchFamily="34" charset="0"/>
              </a:rPr>
              <a:pPr defTabSz="703660"/>
              <a:t>18</a:t>
            </a:fld>
            <a:endParaRPr lang="en-US" altLang="en-US">
              <a:cs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83EBF92-2108-453E-AD68-04B7731D386E}"/>
              </a:ext>
            </a:extLst>
          </p:cNvPr>
          <p:cNvSpPr>
            <a:spLocks noGrp="1"/>
          </p:cNvSpPr>
          <p:nvPr>
            <p:ph type="title"/>
          </p:nvPr>
        </p:nvSpPr>
        <p:spPr/>
        <p:txBody>
          <a:bodyPr>
            <a:normAutofit fontScale="90000"/>
          </a:bodyPr>
          <a:lstStyle/>
          <a:p>
            <a:r>
              <a:rPr lang="lv-LV" sz="2200" dirty="0"/>
              <a:t>Meža nozares stratēģiskie mērķi</a:t>
            </a:r>
            <a:br>
              <a:rPr lang="lv-LV" sz="2200" dirty="0"/>
            </a:br>
            <a:r>
              <a:rPr lang="lv-LV" sz="2200" b="0" i="1" dirty="0"/>
              <a:t>(izvirzīti diskusijās meža nozares interešu grupās)</a:t>
            </a:r>
          </a:p>
        </p:txBody>
      </p:sp>
      <p:sp>
        <p:nvSpPr>
          <p:cNvPr id="3" name="Satura vietturis 2">
            <a:extLst>
              <a:ext uri="{FF2B5EF4-FFF2-40B4-BE49-F238E27FC236}">
                <a16:creationId xmlns:a16="http://schemas.microsoft.com/office/drawing/2014/main" id="{7E61E6F4-020E-4CAA-BAA9-A6D42BEED0DD}"/>
              </a:ext>
            </a:extLst>
          </p:cNvPr>
          <p:cNvSpPr>
            <a:spLocks noGrp="1"/>
          </p:cNvSpPr>
          <p:nvPr>
            <p:ph idx="1"/>
          </p:nvPr>
        </p:nvSpPr>
        <p:spPr>
          <a:xfrm>
            <a:off x="1931504" y="1543878"/>
            <a:ext cx="6096000" cy="4373573"/>
          </a:xfrm>
        </p:spPr>
        <p:txBody>
          <a:bodyPr/>
          <a:lstStyle/>
          <a:p>
            <a:pPr marL="285750" lvl="1" indent="-285750">
              <a:lnSpc>
                <a:spcPct val="107000"/>
              </a:lnSpc>
              <a:buFont typeface="Wingdings" panose="05000000000000000000" pitchFamily="2" charset="2"/>
              <a:buChar char="§"/>
            </a:pPr>
            <a:r>
              <a:rPr lang="lv-LV" sz="1800" dirty="0">
                <a:latin typeface="Verdana" panose="020B0604030504040204" pitchFamily="34" charset="0"/>
                <a:ea typeface="Verdana" panose="020B0604030504040204" pitchFamily="34" charset="0"/>
                <a:cs typeface="Verdana" panose="020B0604030504040204" pitchFamily="34" charset="0"/>
              </a:rPr>
              <a:t>Līdz 2050.gadam Latvijas mežu ražība ir palielināta par 25%;</a:t>
            </a:r>
          </a:p>
          <a:p>
            <a:pPr marL="285750" lvl="1" indent="-285750">
              <a:lnSpc>
                <a:spcPct val="107000"/>
              </a:lnSpc>
              <a:buFont typeface="Wingdings" panose="05000000000000000000" pitchFamily="2" charset="2"/>
              <a:buChar char="§"/>
            </a:pPr>
            <a:r>
              <a:rPr lang="lv-LV" sz="1800" dirty="0">
                <a:latin typeface="Verdana" panose="020B0604030504040204" pitchFamily="34" charset="0"/>
                <a:ea typeface="Verdana" panose="020B0604030504040204" pitchFamily="34" charset="0"/>
                <a:cs typeface="Verdana" panose="020B0604030504040204" pitchFamily="34" charset="0"/>
              </a:rPr>
              <a:t>Līdz 2030.gadam pievienotā vērtība uz darba vietu nozarē tiks dubultota;</a:t>
            </a:r>
          </a:p>
          <a:p>
            <a:pPr marL="285750" lvl="1" indent="-285750">
              <a:lnSpc>
                <a:spcPct val="107000"/>
              </a:lnSpc>
              <a:buFont typeface="Wingdings" panose="05000000000000000000" pitchFamily="2" charset="2"/>
              <a:buChar char="§"/>
            </a:pPr>
            <a:r>
              <a:rPr lang="lv-LV" sz="1800" dirty="0">
                <a:latin typeface="Verdana" panose="020B0604030504040204" pitchFamily="34" charset="0"/>
                <a:ea typeface="Verdana" panose="020B0604030504040204" pitchFamily="34" charset="0"/>
                <a:cs typeface="Verdana" panose="020B0604030504040204" pitchFamily="34" charset="0"/>
              </a:rPr>
              <a:t>Līdz 2030.gadam, attīstot koksnes dziļāku pārstrādi iespējami </a:t>
            </a:r>
            <a:r>
              <a:rPr lang="lv-LV" sz="1800" dirty="0" err="1">
                <a:latin typeface="Verdana" panose="020B0604030504040204" pitchFamily="34" charset="0"/>
                <a:ea typeface="Verdana" panose="020B0604030504040204" pitchFamily="34" charset="0"/>
                <a:cs typeface="Verdana" panose="020B0604030504040204" pitchFamily="34" charset="0"/>
              </a:rPr>
              <a:t>ilglietojamos</a:t>
            </a:r>
            <a:r>
              <a:rPr lang="lv-LV" sz="1800" dirty="0">
                <a:latin typeface="Verdana" panose="020B0604030504040204" pitchFamily="34" charset="0"/>
                <a:ea typeface="Verdana" panose="020B0604030504040204" pitchFamily="34" charset="0"/>
                <a:cs typeface="Verdana" panose="020B0604030504040204" pitchFamily="34" charset="0"/>
              </a:rPr>
              <a:t> produktos, nozares produkcijas vērtība tiks dubultota.</a:t>
            </a:r>
          </a:p>
          <a:p>
            <a:endParaRPr lang="lv-LV" dirty="0"/>
          </a:p>
        </p:txBody>
      </p:sp>
      <p:sp>
        <p:nvSpPr>
          <p:cNvPr id="6" name="Slaida numura vietturis 5">
            <a:extLst>
              <a:ext uri="{FF2B5EF4-FFF2-40B4-BE49-F238E27FC236}">
                <a16:creationId xmlns:a16="http://schemas.microsoft.com/office/drawing/2014/main" id="{50B7F87E-4E06-4F26-B9EF-6742A9A127E9}"/>
              </a:ext>
            </a:extLst>
          </p:cNvPr>
          <p:cNvSpPr>
            <a:spLocks noGrp="1"/>
          </p:cNvSpPr>
          <p:nvPr>
            <p:ph type="sldNum" sz="quarter" idx="13"/>
          </p:nvPr>
        </p:nvSpPr>
        <p:spPr>
          <a:xfrm>
            <a:off x="8570845" y="6282175"/>
            <a:ext cx="384311" cy="304800"/>
          </a:xfrm>
        </p:spPr>
        <p:txBody>
          <a:bodyPr/>
          <a:lstStyle/>
          <a:p>
            <a:pPr>
              <a:defRPr/>
            </a:pPr>
            <a:fld id="{3F145C17-0790-4DE9-9FFF-FF94760C83AB}" type="slidenum">
              <a:rPr lang="en-US" altLang="en-US" smtClean="0"/>
              <a:pPr>
                <a:defRPr/>
              </a:pPr>
              <a:t>19</a:t>
            </a:fld>
            <a:endParaRPr lang="en-US" altLang="en-US"/>
          </a:p>
        </p:txBody>
      </p:sp>
      <p:pic>
        <p:nvPicPr>
          <p:cNvPr id="10" name="Attēls 9">
            <a:extLst>
              <a:ext uri="{FF2B5EF4-FFF2-40B4-BE49-F238E27FC236}">
                <a16:creationId xmlns:a16="http://schemas.microsoft.com/office/drawing/2014/main" id="{FF12D521-6C96-45EA-BA22-B044600854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374" y="4243012"/>
            <a:ext cx="2620617" cy="1965463"/>
          </a:xfrm>
          <a:prstGeom prst="rect">
            <a:avLst/>
          </a:prstGeom>
        </p:spPr>
      </p:pic>
      <p:pic>
        <p:nvPicPr>
          <p:cNvPr id="12" name="Attēls 11">
            <a:extLst>
              <a:ext uri="{FF2B5EF4-FFF2-40B4-BE49-F238E27FC236}">
                <a16:creationId xmlns:a16="http://schemas.microsoft.com/office/drawing/2014/main" id="{85CD623F-823E-48B0-AB01-D413CD808B2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191"/>
          <a:stretch/>
        </p:blipFill>
        <p:spPr>
          <a:xfrm>
            <a:off x="5768011" y="4284105"/>
            <a:ext cx="2802835" cy="1948374"/>
          </a:xfrm>
          <a:prstGeom prst="rect">
            <a:avLst/>
          </a:prstGeom>
        </p:spPr>
      </p:pic>
    </p:spTree>
    <p:extLst>
      <p:ext uri="{BB962C8B-B14F-4D97-AF65-F5344CB8AC3E}">
        <p14:creationId xmlns:p14="http://schemas.microsoft.com/office/powerpoint/2010/main" val="133222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434" name="Picture 5" descr="30720007_m.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effectLst>
            <a:softEdge rad="88900"/>
          </a:effectLst>
        </p:spPr>
      </p:pic>
      <p:sp>
        <p:nvSpPr>
          <p:cNvPr id="2" name="Virsraksts 1">
            <a:extLst>
              <a:ext uri="{FF2B5EF4-FFF2-40B4-BE49-F238E27FC236}">
                <a16:creationId xmlns:a16="http://schemas.microsoft.com/office/drawing/2014/main" id="{B90658B3-6873-41F8-91F2-B6F780598927}"/>
              </a:ext>
            </a:extLst>
          </p:cNvPr>
          <p:cNvSpPr>
            <a:spLocks noGrp="1"/>
          </p:cNvSpPr>
          <p:nvPr>
            <p:ph type="title"/>
          </p:nvPr>
        </p:nvSpPr>
        <p:spPr/>
        <p:txBody>
          <a:bodyPr/>
          <a:lstStyle/>
          <a:p>
            <a:r>
              <a:rPr lang="lv-LV" dirty="0"/>
              <a:t>Izstrādes posmi</a:t>
            </a:r>
          </a:p>
        </p:txBody>
      </p:sp>
      <p:sp>
        <p:nvSpPr>
          <p:cNvPr id="3" name="Satura vietturis 2">
            <a:extLst>
              <a:ext uri="{FF2B5EF4-FFF2-40B4-BE49-F238E27FC236}">
                <a16:creationId xmlns:a16="http://schemas.microsoft.com/office/drawing/2014/main" id="{0357DF30-E516-403B-BBAF-087072DF71B1}"/>
              </a:ext>
            </a:extLst>
          </p:cNvPr>
          <p:cNvSpPr>
            <a:spLocks noGrp="1"/>
          </p:cNvSpPr>
          <p:nvPr>
            <p:ph idx="1"/>
          </p:nvPr>
        </p:nvSpPr>
        <p:spPr>
          <a:xfrm>
            <a:off x="1030356" y="1417642"/>
            <a:ext cx="6096000" cy="4373573"/>
          </a:xfrm>
        </p:spPr>
        <p:txBody>
          <a:bodyPr/>
          <a:lstStyle/>
          <a:p>
            <a:pPr marL="285750" indent="-285750">
              <a:lnSpc>
                <a:spcPct val="200000"/>
              </a:lnSpc>
              <a:buFont typeface="Arial" panose="020B0604020202020204" pitchFamily="34" charset="0"/>
              <a:buChar char="•"/>
            </a:pPr>
            <a:r>
              <a:rPr lang="lv-LV" sz="2000" b="1" dirty="0">
                <a:effectLst>
                  <a:outerShdw blurRad="38100" dist="38100" dir="2700000" algn="tl">
                    <a:srgbClr val="000000">
                      <a:alpha val="43137"/>
                    </a:srgbClr>
                  </a:outerShdw>
                  <a:reflection endPos="0" dist="50800" dir="5400000" sy="-100000" algn="bl" rotWithShape="0"/>
                </a:effectLst>
              </a:rPr>
              <a:t>Esošās situācijas apzināšana</a:t>
            </a:r>
          </a:p>
          <a:p>
            <a:pPr marL="285750" indent="-285750">
              <a:lnSpc>
                <a:spcPct val="200000"/>
              </a:lnSpc>
              <a:buFont typeface="Arial" panose="020B0604020202020204" pitchFamily="34" charset="0"/>
              <a:buChar char="•"/>
            </a:pPr>
            <a:r>
              <a:rPr lang="lv-LV" sz="2000" b="1" dirty="0">
                <a:effectLst>
                  <a:outerShdw blurRad="38100" dist="38100" dir="2700000" algn="tl">
                    <a:srgbClr val="000000">
                      <a:alpha val="43137"/>
                    </a:srgbClr>
                  </a:outerShdw>
                  <a:reflection endPos="0" dist="50800" dir="5400000" sy="-100000" algn="bl" rotWithShape="0"/>
                </a:effectLst>
              </a:rPr>
              <a:t>Izaicinājumi</a:t>
            </a:r>
          </a:p>
          <a:p>
            <a:pPr marL="285750" indent="-285750">
              <a:lnSpc>
                <a:spcPct val="200000"/>
              </a:lnSpc>
              <a:buFont typeface="Arial" panose="020B0604020202020204" pitchFamily="34" charset="0"/>
              <a:buChar char="•"/>
            </a:pPr>
            <a:r>
              <a:rPr lang="lv-LV" sz="2000" b="1" dirty="0">
                <a:effectLst>
                  <a:outerShdw blurRad="38100" dist="38100" dir="2700000" algn="tl">
                    <a:srgbClr val="000000">
                      <a:alpha val="43137"/>
                    </a:srgbClr>
                  </a:outerShdw>
                  <a:reflection endPos="0" dist="50800" dir="5400000" sy="-100000" algn="bl" rotWithShape="0"/>
                </a:effectLst>
              </a:rPr>
              <a:t>Attīstības redzējums</a:t>
            </a:r>
          </a:p>
          <a:p>
            <a:pPr>
              <a:lnSpc>
                <a:spcPct val="200000"/>
              </a:lnSpc>
            </a:pPr>
            <a:endParaRPr lang="lv-LV" dirty="0"/>
          </a:p>
        </p:txBody>
      </p:sp>
      <p:sp>
        <p:nvSpPr>
          <p:cNvPr id="4" name="Slaida numura vietturis 3">
            <a:extLst>
              <a:ext uri="{FF2B5EF4-FFF2-40B4-BE49-F238E27FC236}">
                <a16:creationId xmlns:a16="http://schemas.microsoft.com/office/drawing/2014/main" id="{3CAE08F6-19EB-46B7-9573-6F5F19D02FF9}"/>
              </a:ext>
            </a:extLst>
          </p:cNvPr>
          <p:cNvSpPr>
            <a:spLocks noGrp="1"/>
          </p:cNvSpPr>
          <p:nvPr>
            <p:ph type="sldNum" sz="quarter" idx="13"/>
          </p:nvPr>
        </p:nvSpPr>
        <p:spPr/>
        <p:txBody>
          <a:bodyPr/>
          <a:lstStyle/>
          <a:p>
            <a:pPr>
              <a:defRPr/>
            </a:pPr>
            <a:fld id="{CC20AAD8-844E-432A-9347-57EBF0D1206E}" type="slidenum">
              <a:rPr lang="en-US" altLang="en-US" smtClean="0"/>
              <a:pPr>
                <a:defRPr/>
              </a:pPr>
              <a:t>2</a:t>
            </a:fld>
            <a:endParaRPr lang="en-US" altLang="en-US"/>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AB1F99B-F0D6-41B8-AD00-C166DC7575DE}"/>
              </a:ext>
            </a:extLst>
          </p:cNvPr>
          <p:cNvSpPr>
            <a:spLocks noGrp="1"/>
          </p:cNvSpPr>
          <p:nvPr>
            <p:ph type="title"/>
          </p:nvPr>
        </p:nvSpPr>
        <p:spPr/>
        <p:txBody>
          <a:bodyPr/>
          <a:lstStyle/>
          <a:p>
            <a:r>
              <a:rPr lang="lv-LV" sz="1800" dirty="0"/>
              <a:t>Meža un saistīto nozaru attīstības mērķu perspektīva 2030/2050 </a:t>
            </a:r>
            <a:endParaRPr lang="lv-LV" dirty="0"/>
          </a:p>
        </p:txBody>
      </p:sp>
      <p:sp>
        <p:nvSpPr>
          <p:cNvPr id="3" name="Satura vietturis 2">
            <a:extLst>
              <a:ext uri="{FF2B5EF4-FFF2-40B4-BE49-F238E27FC236}">
                <a16:creationId xmlns:a16="http://schemas.microsoft.com/office/drawing/2014/main" id="{A11CB985-FC53-4B62-B4AA-940449D1AB21}"/>
              </a:ext>
            </a:extLst>
          </p:cNvPr>
          <p:cNvSpPr>
            <a:spLocks noGrp="1"/>
          </p:cNvSpPr>
          <p:nvPr>
            <p:ph idx="1"/>
          </p:nvPr>
        </p:nvSpPr>
        <p:spPr>
          <a:xfrm>
            <a:off x="636104" y="1417642"/>
            <a:ext cx="8050696" cy="4708533"/>
          </a:xfrm>
        </p:spPr>
        <p:txBody>
          <a:bodyPr>
            <a:normAutofit fontScale="85000" lnSpcReduction="10000"/>
          </a:bodyPr>
          <a:lstStyle/>
          <a:p>
            <a:pPr marL="342900" lvl="0" indent="-342900">
              <a:lnSpc>
                <a:spcPct val="107000"/>
              </a:lnSpc>
              <a:spcAft>
                <a:spcPts val="800"/>
              </a:spcAft>
              <a:buFont typeface="Arial" panose="020B0604020202020204" pitchFamily="34" charset="0"/>
              <a:buChar char="●"/>
            </a:pPr>
            <a:r>
              <a:rPr lang="lv-LV" sz="1800" dirty="0">
                <a:solidFill>
                  <a:srgbClr val="000000"/>
                </a:solidFill>
                <a:effectLst/>
              </a:rPr>
              <a:t>Stiprināt mežu noturību pret globālo klimata pārmaiņu izraisītām dabas katastrofām un aizsargāt mežaudzes pret bojājumiem</a:t>
            </a:r>
            <a:endParaRPr lang="lv-LV" sz="1800" dirty="0">
              <a:effectLst/>
            </a:endParaRPr>
          </a:p>
          <a:p>
            <a:pPr marL="342900" lvl="0" indent="-342900">
              <a:lnSpc>
                <a:spcPct val="107000"/>
              </a:lnSpc>
              <a:spcAft>
                <a:spcPts val="800"/>
              </a:spcAft>
              <a:buFont typeface="Arial" panose="020B0604020202020204" pitchFamily="34" charset="0"/>
              <a:buChar char="●"/>
            </a:pPr>
            <a:r>
              <a:rPr lang="lv-LV" sz="1800" dirty="0">
                <a:solidFill>
                  <a:srgbClr val="000000"/>
                </a:solidFill>
                <a:effectLst/>
              </a:rPr>
              <a:t>Nodrošināt </a:t>
            </a:r>
            <a:r>
              <a:rPr lang="lv-LV" sz="1800" dirty="0" err="1">
                <a:solidFill>
                  <a:srgbClr val="000000"/>
                </a:solidFill>
                <a:effectLst/>
              </a:rPr>
              <a:t>atjaunīgā</a:t>
            </a:r>
            <a:r>
              <a:rPr lang="lv-LV" sz="1800" dirty="0">
                <a:solidFill>
                  <a:srgbClr val="000000"/>
                </a:solidFill>
                <a:effectLst/>
              </a:rPr>
              <a:t> izejmateriāla – koksnes, stabilu un prognozējamu pieejamību  </a:t>
            </a:r>
            <a:r>
              <a:rPr lang="lv-LV" sz="1800" dirty="0" err="1">
                <a:solidFill>
                  <a:srgbClr val="000000"/>
                </a:solidFill>
                <a:effectLst/>
              </a:rPr>
              <a:t>bioekonomikai</a:t>
            </a:r>
            <a:r>
              <a:rPr lang="lv-LV" sz="1800" dirty="0">
                <a:solidFill>
                  <a:srgbClr val="000000"/>
                </a:solidFill>
                <a:effectLst/>
              </a:rPr>
              <a:t>, t.sk. būvniecībai, no ilgtspējīgi apsaimniekotiem mežiem</a:t>
            </a:r>
            <a:endParaRPr lang="lv-LV" sz="1800" dirty="0">
              <a:effectLst/>
            </a:endParaRPr>
          </a:p>
          <a:p>
            <a:pPr marL="342900" lvl="0" indent="-342900">
              <a:lnSpc>
                <a:spcPct val="107000"/>
              </a:lnSpc>
              <a:spcAft>
                <a:spcPts val="800"/>
              </a:spcAft>
              <a:buFont typeface="Arial" panose="020B0604020202020204" pitchFamily="34" charset="0"/>
              <a:buChar char="●"/>
            </a:pPr>
            <a:r>
              <a:rPr lang="lv-LV" sz="1800" dirty="0">
                <a:solidFill>
                  <a:srgbClr val="000000"/>
                </a:solidFill>
                <a:effectLst/>
              </a:rPr>
              <a:t>Uzlabot meža produktivitāti un spēju pildīt klimata pārmaiņu mazināšanas lomu ilgtermiņā </a:t>
            </a:r>
          </a:p>
          <a:p>
            <a:pPr marL="342900" indent="-342900">
              <a:lnSpc>
                <a:spcPct val="107000"/>
              </a:lnSpc>
              <a:spcAft>
                <a:spcPts val="800"/>
              </a:spcAft>
              <a:buFont typeface="Arial" panose="020B0604020202020204" pitchFamily="34" charset="0"/>
              <a:buChar char="●"/>
            </a:pPr>
            <a:r>
              <a:rPr lang="lv-LV" sz="1800" dirty="0">
                <a:effectLst/>
              </a:rPr>
              <a:t>Attīstīt meža apsaimniekošanas paņēmienus, stiprinot bioloģiskās daudzveidības vērtību integrēšanu, vienlaikus veicinot dažādu meža ekosistēmas produktu un pakalpojumu radīšanu mainīgā vidē</a:t>
            </a:r>
          </a:p>
          <a:p>
            <a:pPr marL="342900" indent="-342900">
              <a:lnSpc>
                <a:spcPct val="107000"/>
              </a:lnSpc>
              <a:spcAft>
                <a:spcPts val="800"/>
              </a:spcAft>
              <a:buFont typeface="Arial" panose="020B0604020202020204" pitchFamily="34" charset="0"/>
              <a:buChar char="●"/>
            </a:pPr>
            <a:r>
              <a:rPr lang="lv-LV" sz="1800" dirty="0">
                <a:effectLst/>
              </a:rPr>
              <a:t>Konkurētspējīgi un ilgtspējīgi ražot </a:t>
            </a:r>
            <a:r>
              <a:rPr lang="lv-LV" sz="1800" dirty="0" err="1">
                <a:effectLst/>
              </a:rPr>
              <a:t>ilglietojamus</a:t>
            </a:r>
            <a:r>
              <a:rPr lang="lv-LV" sz="1800" dirty="0">
                <a:effectLst/>
              </a:rPr>
              <a:t> meža nozares produktus un veicināt  to lietošanu  Latvijā </a:t>
            </a:r>
          </a:p>
          <a:p>
            <a:pPr marL="342900" indent="-342900">
              <a:lnSpc>
                <a:spcPct val="107000"/>
              </a:lnSpc>
              <a:spcAft>
                <a:spcPts val="800"/>
              </a:spcAft>
              <a:buFont typeface="Arial" panose="020B0604020202020204" pitchFamily="34" charset="0"/>
              <a:buChar char="●"/>
            </a:pPr>
            <a:r>
              <a:rPr lang="lv-LV" sz="1800" dirty="0">
                <a:effectLst/>
              </a:rPr>
              <a:t>Attīstīt aprites meža </a:t>
            </a:r>
            <a:r>
              <a:rPr lang="lv-LV" sz="1800" dirty="0" err="1">
                <a:effectLst/>
              </a:rPr>
              <a:t>bioekonomiku</a:t>
            </a:r>
            <a:r>
              <a:rPr lang="lv-LV" sz="1800" dirty="0">
                <a:effectLst/>
              </a:rPr>
              <a:t>, kur iespējams, piemērojot kaskādes principu </a:t>
            </a:r>
          </a:p>
          <a:p>
            <a:pPr marL="342900" indent="-342900">
              <a:lnSpc>
                <a:spcPct val="107000"/>
              </a:lnSpc>
              <a:spcAft>
                <a:spcPts val="800"/>
              </a:spcAft>
              <a:buFont typeface="Arial" panose="020B0604020202020204" pitchFamily="34" charset="0"/>
              <a:buChar char="●"/>
            </a:pPr>
            <a:r>
              <a:rPr lang="lv-LV" sz="1800" dirty="0">
                <a:effectLst/>
              </a:rPr>
              <a:t>Aprites </a:t>
            </a:r>
            <a:r>
              <a:rPr lang="lv-LV" sz="1800" dirty="0" err="1">
                <a:effectLst/>
              </a:rPr>
              <a:t>bioekonomikas</a:t>
            </a:r>
            <a:r>
              <a:rPr lang="lv-LV" sz="1800" dirty="0">
                <a:effectLst/>
              </a:rPr>
              <a:t> attīstībai atbilstošs izglītības un zinātniskais potenciāls un cilvēkresursu prasmju līmenis</a:t>
            </a:r>
          </a:p>
          <a:p>
            <a:pPr marL="342900" lvl="0" indent="-342900">
              <a:lnSpc>
                <a:spcPct val="107000"/>
              </a:lnSpc>
              <a:spcAft>
                <a:spcPts val="800"/>
              </a:spcAft>
              <a:buFont typeface="Arial" panose="020B0604020202020204" pitchFamily="34" charset="0"/>
              <a:buChar char="●"/>
            </a:pPr>
            <a:endParaRPr lang="lv-LV" sz="1800" dirty="0">
              <a:effectLst/>
            </a:endParaRPr>
          </a:p>
          <a:p>
            <a:endParaRPr lang="lv-LV" dirty="0"/>
          </a:p>
        </p:txBody>
      </p:sp>
      <p:sp>
        <p:nvSpPr>
          <p:cNvPr id="6" name="Slaida numura vietturis 5">
            <a:extLst>
              <a:ext uri="{FF2B5EF4-FFF2-40B4-BE49-F238E27FC236}">
                <a16:creationId xmlns:a16="http://schemas.microsoft.com/office/drawing/2014/main" id="{F3F8C42A-7FD7-40CD-A9A8-DC5C3AC82B3F}"/>
              </a:ext>
            </a:extLst>
          </p:cNvPr>
          <p:cNvSpPr>
            <a:spLocks noGrp="1"/>
          </p:cNvSpPr>
          <p:nvPr>
            <p:ph type="sldNum" sz="quarter" idx="13"/>
          </p:nvPr>
        </p:nvSpPr>
        <p:spPr>
          <a:xfrm>
            <a:off x="8534399" y="6324600"/>
            <a:ext cx="420757" cy="304800"/>
          </a:xfrm>
        </p:spPr>
        <p:txBody>
          <a:bodyPr/>
          <a:lstStyle/>
          <a:p>
            <a:pPr>
              <a:defRPr/>
            </a:pPr>
            <a:fld id="{CC20AAD8-844E-432A-9347-57EBF0D1206E}" type="slidenum">
              <a:rPr lang="en-US" altLang="en-US" smtClean="0"/>
              <a:pPr>
                <a:defRPr/>
              </a:pPr>
              <a:t>20</a:t>
            </a:fld>
            <a:endParaRPr lang="en-US" altLang="en-US" dirty="0"/>
          </a:p>
        </p:txBody>
      </p:sp>
    </p:spTree>
    <p:extLst>
      <p:ext uri="{BB962C8B-B14F-4D97-AF65-F5344CB8AC3E}">
        <p14:creationId xmlns:p14="http://schemas.microsoft.com/office/powerpoint/2010/main" val="19798266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0E1CFACF-5953-4F8B-B053-C8F66D2DA40C}"/>
              </a:ext>
            </a:extLst>
          </p:cNvPr>
          <p:cNvSpPr>
            <a:spLocks noGrp="1"/>
          </p:cNvSpPr>
          <p:nvPr>
            <p:ph type="title"/>
          </p:nvPr>
        </p:nvSpPr>
        <p:spPr/>
        <p:txBody>
          <a:bodyPr/>
          <a:lstStyle/>
          <a:p>
            <a:r>
              <a:rPr lang="lv-LV" dirty="0"/>
              <a:t>Iespēju modelēšana iesaistot LVMI «Silava» zinātniekus</a:t>
            </a:r>
          </a:p>
        </p:txBody>
      </p:sp>
      <p:sp>
        <p:nvSpPr>
          <p:cNvPr id="3" name="Satura vietturis 2">
            <a:extLst>
              <a:ext uri="{FF2B5EF4-FFF2-40B4-BE49-F238E27FC236}">
                <a16:creationId xmlns:a16="http://schemas.microsoft.com/office/drawing/2014/main" id="{27031448-9C0F-4385-AB97-53A740F8E690}"/>
              </a:ext>
            </a:extLst>
          </p:cNvPr>
          <p:cNvSpPr>
            <a:spLocks noGrp="1"/>
          </p:cNvSpPr>
          <p:nvPr>
            <p:ph idx="1"/>
          </p:nvPr>
        </p:nvSpPr>
        <p:spPr>
          <a:xfrm>
            <a:off x="1729409" y="1752602"/>
            <a:ext cx="6957391" cy="4373573"/>
          </a:xfrm>
        </p:spPr>
        <p:txBody>
          <a:bodyPr>
            <a:normAutofit/>
          </a:bodyPr>
          <a:lstStyle/>
          <a:p>
            <a:pPr marL="285750" indent="-285750">
              <a:buFont typeface="Arial" panose="020B0604020202020204" pitchFamily="34" charset="0"/>
              <a:buChar char="•"/>
            </a:pPr>
            <a:r>
              <a:rPr lang="lv-LV" sz="1600" dirty="0"/>
              <a:t>Pētījums «</a:t>
            </a:r>
            <a:r>
              <a:rPr lang="lv-LV" sz="1600" dirty="0">
                <a:effectLst/>
              </a:rPr>
              <a:t>Latvijai piemērotākā mežsaimniecības attīstības scenārija izvērtēšana iespējamā Eiropas līmeņa zemes izmantošanas, zemes izmantošanas maiņas un mežsaimniecības sektora siltumnīcefekta gāzu emisiju un piesaistes uzskaites regulējuma pārskatīšanā (tai skaitā tehnisko korekciju īstenošana 2021. gadam noteikto mērķu sasniegšanai)</a:t>
            </a:r>
            <a:r>
              <a:rPr lang="lv-LV" sz="1600" dirty="0"/>
              <a:t> »</a:t>
            </a:r>
          </a:p>
          <a:p>
            <a:pPr marL="285750" indent="-285750">
              <a:buFont typeface="Arial" panose="020B0604020202020204" pitchFamily="34" charset="0"/>
              <a:buChar char="•"/>
            </a:pPr>
            <a:endParaRPr lang="lv-LV" sz="1600" dirty="0"/>
          </a:p>
          <a:p>
            <a:pPr marL="285750" indent="-285750">
              <a:buFont typeface="Arial" panose="020B0604020202020204" pitchFamily="34" charset="0"/>
              <a:buChar char="•"/>
            </a:pPr>
            <a:r>
              <a:rPr lang="lv-LV" sz="1600" dirty="0">
                <a:effectLst/>
              </a:rPr>
              <a:t>Pētījums «Latvijas mežu resursu ilgtermiņa izmaiņas Eiropas zaļā kursa ietekmē</a:t>
            </a:r>
            <a:r>
              <a:rPr lang="lv-LV" sz="1600" dirty="0"/>
              <a:t>»</a:t>
            </a:r>
          </a:p>
        </p:txBody>
      </p:sp>
      <p:sp>
        <p:nvSpPr>
          <p:cNvPr id="6" name="Slaida numura vietturis 5">
            <a:extLst>
              <a:ext uri="{FF2B5EF4-FFF2-40B4-BE49-F238E27FC236}">
                <a16:creationId xmlns:a16="http://schemas.microsoft.com/office/drawing/2014/main" id="{4C7657FE-A1F3-430F-9DE7-17F68B3F94C6}"/>
              </a:ext>
            </a:extLst>
          </p:cNvPr>
          <p:cNvSpPr>
            <a:spLocks noGrp="1"/>
          </p:cNvSpPr>
          <p:nvPr>
            <p:ph type="sldNum" sz="quarter" idx="13"/>
          </p:nvPr>
        </p:nvSpPr>
        <p:spPr>
          <a:xfrm>
            <a:off x="8574156" y="6324600"/>
            <a:ext cx="430695" cy="304800"/>
          </a:xfrm>
        </p:spPr>
        <p:txBody>
          <a:bodyPr/>
          <a:lstStyle/>
          <a:p>
            <a:pPr>
              <a:defRPr/>
            </a:pPr>
            <a:fld id="{CC20AAD8-844E-432A-9347-57EBF0D1206E}" type="slidenum">
              <a:rPr lang="en-US" altLang="en-US" smtClean="0"/>
              <a:pPr>
                <a:defRPr/>
              </a:pPr>
              <a:t>21</a:t>
            </a:fld>
            <a:endParaRPr lang="en-US" altLang="en-US"/>
          </a:p>
        </p:txBody>
      </p:sp>
      <p:pic>
        <p:nvPicPr>
          <p:cNvPr id="7" name="Picture 9" descr="logo_2">
            <a:extLst>
              <a:ext uri="{FF2B5EF4-FFF2-40B4-BE49-F238E27FC236}">
                <a16:creationId xmlns:a16="http://schemas.microsoft.com/office/drawing/2014/main" id="{F4686F59-5D7D-4638-AE2C-F405DDEA69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9446" y="4760638"/>
            <a:ext cx="944954" cy="136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ttēls 7">
            <a:extLst>
              <a:ext uri="{FF2B5EF4-FFF2-40B4-BE49-F238E27FC236}">
                <a16:creationId xmlns:a16="http://schemas.microsoft.com/office/drawing/2014/main" id="{29431ECB-070B-48A0-936C-BDF3FC57562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4402" y="4760638"/>
            <a:ext cx="1090234" cy="1307818"/>
          </a:xfrm>
          <a:prstGeom prst="rect">
            <a:avLst/>
          </a:prstGeom>
          <a:noFill/>
          <a:ln>
            <a:noFill/>
          </a:ln>
        </p:spPr>
      </p:pic>
      <p:sp>
        <p:nvSpPr>
          <p:cNvPr id="4" name="Taisnstūris: ar noapaļotiem stūriem 3">
            <a:extLst>
              <a:ext uri="{FF2B5EF4-FFF2-40B4-BE49-F238E27FC236}">
                <a16:creationId xmlns:a16="http://schemas.microsoft.com/office/drawing/2014/main" id="{14AD0377-0BD0-4116-A81F-219ECA8E060A}"/>
              </a:ext>
            </a:extLst>
          </p:cNvPr>
          <p:cNvSpPr/>
          <p:nvPr/>
        </p:nvSpPr>
        <p:spPr>
          <a:xfrm>
            <a:off x="940905" y="4767621"/>
            <a:ext cx="3299790" cy="148755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lv-LV" b="1"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Izmantojam iepriekšējā periodā uzkrātās zināšanas attīstības iespēju analīzē</a:t>
            </a:r>
          </a:p>
        </p:txBody>
      </p:sp>
    </p:spTree>
    <p:extLst>
      <p:ext uri="{BB962C8B-B14F-4D97-AF65-F5344CB8AC3E}">
        <p14:creationId xmlns:p14="http://schemas.microsoft.com/office/powerpoint/2010/main" val="4214092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5BF1956-E021-48B4-A437-181013382324}"/>
              </a:ext>
            </a:extLst>
          </p:cNvPr>
          <p:cNvSpPr>
            <a:spLocks noGrp="1"/>
          </p:cNvSpPr>
          <p:nvPr>
            <p:ph type="title"/>
          </p:nvPr>
        </p:nvSpPr>
        <p:spPr/>
        <p:txBody>
          <a:bodyPr>
            <a:normAutofit/>
          </a:bodyPr>
          <a:lstStyle/>
          <a:p>
            <a:r>
              <a:rPr lang="lv-LV" dirty="0"/>
              <a:t>Modelētie scenāriji un to nosacījumi Bioloģiskās daudzveidības stratēģijas mērķu sasniegšanai</a:t>
            </a:r>
          </a:p>
        </p:txBody>
      </p:sp>
      <p:sp>
        <p:nvSpPr>
          <p:cNvPr id="3" name="Satura vietturis 2">
            <a:extLst>
              <a:ext uri="{FF2B5EF4-FFF2-40B4-BE49-F238E27FC236}">
                <a16:creationId xmlns:a16="http://schemas.microsoft.com/office/drawing/2014/main" id="{7AADE905-947E-4B2C-8197-40F15BD246A6}"/>
              </a:ext>
            </a:extLst>
          </p:cNvPr>
          <p:cNvSpPr>
            <a:spLocks noGrp="1"/>
          </p:cNvSpPr>
          <p:nvPr>
            <p:ph idx="1"/>
          </p:nvPr>
        </p:nvSpPr>
        <p:spPr>
          <a:xfrm>
            <a:off x="715617" y="1301345"/>
            <a:ext cx="7971183" cy="5211758"/>
          </a:xfrm>
        </p:spPr>
        <p:txBody>
          <a:bodyPr>
            <a:noAutofit/>
          </a:bodyPr>
          <a:lstStyle/>
          <a:p>
            <a:pPr marL="68580" marR="20955" indent="-6350" algn="just">
              <a:lnSpc>
                <a:spcPct val="119000"/>
              </a:lnSpc>
              <a:spcAft>
                <a:spcPts val="1615"/>
              </a:spcAft>
            </a:pPr>
            <a:r>
              <a:rPr lang="lv-LV" sz="1600" b="1" dirty="0">
                <a:solidFill>
                  <a:schemeClr val="accent3">
                    <a:lumMod val="50000"/>
                  </a:schemeClr>
                </a:solidFill>
              </a:rPr>
              <a:t>IKD</a:t>
            </a:r>
            <a:r>
              <a:rPr lang="lv-LV" sz="1600" dirty="0">
                <a:solidFill>
                  <a:schemeClr val="accent3">
                    <a:lumMod val="50000"/>
                  </a:schemeClr>
                </a:solidFill>
              </a:rPr>
              <a:t> ikdienišķa mežsaimniecība </a:t>
            </a:r>
            <a:r>
              <a:rPr lang="lv-LV" sz="1200" i="1" dirty="0">
                <a:solidFill>
                  <a:srgbClr val="000000"/>
                </a:solidFill>
              </a:rPr>
              <a:t>-  meža resursu modelēšana veikta atbilstoši šī brīža mežsaimniecības praksei un meža īpašnieku uzvedībai un pie līdzšinējā normatīvā regulējuma; </a:t>
            </a:r>
          </a:p>
          <a:p>
            <a:pPr marL="68580" marR="20955" indent="-6350" algn="just">
              <a:lnSpc>
                <a:spcPct val="119000"/>
              </a:lnSpc>
              <a:spcAft>
                <a:spcPts val="1615"/>
              </a:spcAft>
            </a:pPr>
            <a:r>
              <a:rPr lang="lv-LV" sz="1600" b="1" dirty="0">
                <a:solidFill>
                  <a:schemeClr val="accent3">
                    <a:lumMod val="50000"/>
                  </a:schemeClr>
                </a:solidFill>
              </a:rPr>
              <a:t>ZV30</a:t>
            </a:r>
            <a:r>
              <a:rPr lang="lv-LV" sz="1600" dirty="0">
                <a:solidFill>
                  <a:schemeClr val="accent3">
                    <a:lumMod val="50000"/>
                  </a:schemeClr>
                </a:solidFill>
              </a:rPr>
              <a:t> zaļā vienošanās ar 30% aizsargājamo mežu platību</a:t>
            </a:r>
            <a:r>
              <a:rPr lang="lv-LV" sz="1400" dirty="0">
                <a:solidFill>
                  <a:schemeClr val="accent3">
                    <a:lumMod val="50000"/>
                  </a:schemeClr>
                </a:solidFill>
              </a:rPr>
              <a:t> </a:t>
            </a:r>
            <a:r>
              <a:rPr lang="lv-LV" sz="1200" i="1" dirty="0">
                <a:solidFill>
                  <a:srgbClr val="000000"/>
                </a:solidFill>
              </a:rPr>
              <a:t>- meža resursu modelēšana </a:t>
            </a:r>
            <a:r>
              <a:rPr lang="lv-LV" sz="1200" i="1" dirty="0">
                <a:solidFill>
                  <a:srgbClr val="000000"/>
                </a:solidFill>
                <a:effectLst/>
              </a:rPr>
              <a:t>veikta atbilstoši šī brīža mežsaimniecības praksei un meža īpašnieku uzvedībai un pie līdzšinējā normatīvā regulējuma, bet izmainīts saimnieciski aprobežoto mežu sadalījums – 10% no mežiem netiek modelēta saimnieciskā darbība, 20% no mežiem tiek modelēta </a:t>
            </a:r>
            <a:r>
              <a:rPr lang="lv-LV" sz="1200" i="1" dirty="0" err="1">
                <a:solidFill>
                  <a:srgbClr val="000000"/>
                </a:solidFill>
                <a:effectLst/>
              </a:rPr>
              <a:t>bezizcirtumu</a:t>
            </a:r>
            <a:r>
              <a:rPr lang="lv-LV" sz="1200" i="1" dirty="0">
                <a:solidFill>
                  <a:srgbClr val="000000"/>
                </a:solidFill>
                <a:effectLst/>
              </a:rPr>
              <a:t> mežsaimniecība, bet 70% no mežiem tiek modelēta ikdienišķa mežsaimniecība;</a:t>
            </a:r>
          </a:p>
          <a:p>
            <a:pPr marL="68580" marR="20955" indent="-6350" algn="just">
              <a:lnSpc>
                <a:spcPct val="119000"/>
              </a:lnSpc>
              <a:spcAft>
                <a:spcPts val="1615"/>
              </a:spcAft>
            </a:pPr>
            <a:r>
              <a:rPr lang="lv-LV" sz="1600" b="1" dirty="0">
                <a:solidFill>
                  <a:schemeClr val="accent3">
                    <a:lumMod val="50000"/>
                  </a:schemeClr>
                </a:solidFill>
                <a:uFill>
                  <a:solidFill>
                    <a:srgbClr val="000000"/>
                  </a:solidFill>
                </a:uFill>
              </a:rPr>
              <a:t>ZV50</a:t>
            </a:r>
            <a:r>
              <a:rPr lang="lv-LV" sz="1600" dirty="0">
                <a:solidFill>
                  <a:schemeClr val="accent3">
                    <a:lumMod val="50000"/>
                  </a:schemeClr>
                </a:solidFill>
                <a:uFill>
                  <a:solidFill>
                    <a:srgbClr val="000000"/>
                  </a:solidFill>
                </a:uFill>
              </a:rPr>
              <a:t> zaļā </a:t>
            </a:r>
            <a:r>
              <a:rPr lang="lv-LV" sz="1600" u="none" strike="noStrike" dirty="0">
                <a:solidFill>
                  <a:schemeClr val="accent3">
                    <a:lumMod val="50000"/>
                  </a:schemeClr>
                </a:solidFill>
                <a:effectLst/>
                <a:uFill>
                  <a:solidFill>
                    <a:srgbClr val="000000"/>
                  </a:solidFill>
                </a:uFill>
              </a:rPr>
              <a:t>vienošanās ar 50% aizsargājamo mežu platību </a:t>
            </a:r>
            <a:r>
              <a:rPr lang="lv-LV" sz="1200" i="1" u="none" strike="noStrike" dirty="0">
                <a:solidFill>
                  <a:srgbClr val="003300"/>
                </a:solidFill>
                <a:effectLst/>
                <a:uFill>
                  <a:solidFill>
                    <a:srgbClr val="000000"/>
                  </a:solidFill>
                </a:uFill>
              </a:rPr>
              <a:t>- </a:t>
            </a:r>
            <a:r>
              <a:rPr lang="lv-LV" sz="1200" i="1" dirty="0">
                <a:solidFill>
                  <a:srgbClr val="000000"/>
                </a:solidFill>
                <a:effectLst/>
              </a:rPr>
              <a:t>meža resursu modelēšana veikta atbilstoši šī brīža mežsaimniecības praksei un meža īpašnieku uzvedībai un pie līdzšinējā normatīvā regulējuma, bet izmainīts saimnieciski aprobežoto mežu sadalījums – 16,7% no mežiem netiek modelēta saimnieciskā darbība, 33,3% no mežiem tiek modelēta </a:t>
            </a:r>
            <a:r>
              <a:rPr lang="lv-LV" sz="1200" i="1" dirty="0" err="1">
                <a:solidFill>
                  <a:srgbClr val="000000"/>
                </a:solidFill>
                <a:effectLst/>
              </a:rPr>
              <a:t>bezizcirtumu</a:t>
            </a:r>
            <a:r>
              <a:rPr lang="lv-LV" sz="1200" i="1" dirty="0">
                <a:solidFill>
                  <a:srgbClr val="000000"/>
                </a:solidFill>
                <a:effectLst/>
              </a:rPr>
              <a:t> mežsaimniecība, bet 50% no mežiem tiek modelēta ikdienišķa mežsaimniecība;</a:t>
            </a:r>
          </a:p>
          <a:p>
            <a:pPr marL="68580" marR="20955" indent="-6350" algn="just">
              <a:lnSpc>
                <a:spcPct val="119000"/>
              </a:lnSpc>
              <a:spcAft>
                <a:spcPts val="1615"/>
              </a:spcAft>
            </a:pPr>
            <a:r>
              <a:rPr lang="lv-LV" sz="1400" dirty="0">
                <a:solidFill>
                  <a:srgbClr val="003300"/>
                </a:solidFill>
                <a:uFill>
                  <a:solidFill>
                    <a:srgbClr val="000000"/>
                  </a:solidFill>
                </a:uFill>
              </a:rPr>
              <a:t> </a:t>
            </a:r>
            <a:r>
              <a:rPr lang="lv-LV" sz="1600" b="1" dirty="0">
                <a:solidFill>
                  <a:schemeClr val="accent3">
                    <a:lumMod val="50000"/>
                  </a:schemeClr>
                </a:solidFill>
                <a:uFill>
                  <a:solidFill>
                    <a:srgbClr val="000000"/>
                  </a:solidFill>
                </a:uFill>
              </a:rPr>
              <a:t>ZV30m</a:t>
            </a:r>
            <a:r>
              <a:rPr lang="lv-LV" sz="1600" dirty="0">
                <a:solidFill>
                  <a:schemeClr val="accent3">
                    <a:lumMod val="50000"/>
                  </a:schemeClr>
                </a:solidFill>
                <a:uFill>
                  <a:solidFill>
                    <a:srgbClr val="000000"/>
                  </a:solidFill>
                </a:uFill>
              </a:rPr>
              <a:t> zaļā </a:t>
            </a:r>
            <a:r>
              <a:rPr lang="lv-LV" sz="1600" u="none" strike="noStrike" dirty="0">
                <a:solidFill>
                  <a:schemeClr val="accent3">
                    <a:lumMod val="50000"/>
                  </a:schemeClr>
                </a:solidFill>
                <a:effectLst/>
                <a:uFill>
                  <a:solidFill>
                    <a:srgbClr val="000000"/>
                  </a:solidFill>
                </a:uFill>
              </a:rPr>
              <a:t>vienošanās ar 30% aizsargājamo mežu platību un mērķtiecīgu mežsaimniecību </a:t>
            </a:r>
            <a:r>
              <a:rPr lang="lv-LV" sz="1200" i="1" u="none" strike="noStrike" dirty="0">
                <a:solidFill>
                  <a:srgbClr val="003300"/>
                </a:solidFill>
                <a:effectLst/>
                <a:uFill>
                  <a:solidFill>
                    <a:srgbClr val="000000"/>
                  </a:solidFill>
                </a:uFill>
              </a:rPr>
              <a:t>- </a:t>
            </a:r>
            <a:r>
              <a:rPr lang="lv-LV" sz="1200" i="1" dirty="0">
                <a:solidFill>
                  <a:srgbClr val="000000"/>
                </a:solidFill>
                <a:effectLst/>
              </a:rPr>
              <a:t>saimnieciskās darbības aprobežojumi kā ZK30 scenārijā – 10% no mežiem netiek modelēta saimnieciskā darbība, 20% no mežiem tiek modelēta </a:t>
            </a:r>
            <a:r>
              <a:rPr lang="lv-LV" sz="1200" i="1" dirty="0" err="1">
                <a:solidFill>
                  <a:srgbClr val="000000"/>
                </a:solidFill>
                <a:effectLst/>
              </a:rPr>
              <a:t>bezizcirtumu</a:t>
            </a:r>
            <a:r>
              <a:rPr lang="lv-LV" sz="1200" i="1" dirty="0">
                <a:solidFill>
                  <a:srgbClr val="000000"/>
                </a:solidFill>
                <a:effectLst/>
              </a:rPr>
              <a:t> mežsaimniecība, bet 70% no mežiem tiek modelēta mērķtiecīga mežsaimniecība, lai palielinātu oglekļa piesaisti mežā – meža audzēšana atbilstoši šī brīža zinātnieku izstrādātajām rekomendācijām, normatīvās vides izmaiņas, meža platību palielināšana jeb mērķtiecīga ieaudzēšana (100 tūkst. ha pirmajos 10 gados) un jaunu meliorācijas sistēmu ierīkošana (100 tūkst. ha pirmajos 10 gados </a:t>
            </a:r>
            <a:r>
              <a:rPr lang="lv-LV" sz="1200" i="1" dirty="0" err="1">
                <a:solidFill>
                  <a:srgbClr val="000000"/>
                </a:solidFill>
                <a:effectLst/>
              </a:rPr>
              <a:t>Dms</a:t>
            </a:r>
            <a:r>
              <a:rPr lang="lv-LV" sz="1200" i="1" dirty="0">
                <a:solidFill>
                  <a:srgbClr val="000000"/>
                </a:solidFill>
                <a:effectLst/>
              </a:rPr>
              <a:t>, </a:t>
            </a:r>
            <a:r>
              <a:rPr lang="lv-LV" sz="1200" i="1" dirty="0" err="1">
                <a:solidFill>
                  <a:srgbClr val="000000"/>
                </a:solidFill>
                <a:effectLst/>
              </a:rPr>
              <a:t>Vrs</a:t>
            </a:r>
            <a:r>
              <a:rPr lang="lv-LV" sz="1200" i="1" dirty="0">
                <a:solidFill>
                  <a:srgbClr val="000000"/>
                </a:solidFill>
                <a:effectLst/>
              </a:rPr>
              <a:t>, </a:t>
            </a:r>
            <a:r>
              <a:rPr lang="lv-LV" sz="1200" i="1" dirty="0" err="1">
                <a:solidFill>
                  <a:srgbClr val="000000"/>
                </a:solidFill>
                <a:effectLst/>
              </a:rPr>
              <a:t>Nd</a:t>
            </a:r>
            <a:r>
              <a:rPr lang="lv-LV" sz="1200" i="1" dirty="0">
                <a:solidFill>
                  <a:srgbClr val="000000"/>
                </a:solidFill>
                <a:effectLst/>
              </a:rPr>
              <a:t>, </a:t>
            </a:r>
            <a:r>
              <a:rPr lang="lv-LV" sz="1200" i="1" dirty="0" err="1">
                <a:solidFill>
                  <a:srgbClr val="000000"/>
                </a:solidFill>
                <a:effectLst/>
              </a:rPr>
              <a:t>Db</a:t>
            </a:r>
            <a:r>
              <a:rPr lang="lv-LV" sz="1200" i="1" dirty="0">
                <a:solidFill>
                  <a:srgbClr val="000000"/>
                </a:solidFill>
                <a:effectLst/>
              </a:rPr>
              <a:t>).</a:t>
            </a:r>
            <a:endParaRPr lang="lv-LV" sz="1200" i="1" dirty="0"/>
          </a:p>
        </p:txBody>
      </p:sp>
      <p:sp>
        <p:nvSpPr>
          <p:cNvPr id="6" name="Slaida numura vietturis 5">
            <a:extLst>
              <a:ext uri="{FF2B5EF4-FFF2-40B4-BE49-F238E27FC236}">
                <a16:creationId xmlns:a16="http://schemas.microsoft.com/office/drawing/2014/main" id="{380247F6-6702-4FF8-95F2-DCB90D24D299}"/>
              </a:ext>
            </a:extLst>
          </p:cNvPr>
          <p:cNvSpPr>
            <a:spLocks noGrp="1"/>
          </p:cNvSpPr>
          <p:nvPr>
            <p:ph type="sldNum" sz="quarter" idx="13"/>
          </p:nvPr>
        </p:nvSpPr>
        <p:spPr>
          <a:xfrm>
            <a:off x="8534400" y="6324600"/>
            <a:ext cx="400878" cy="304800"/>
          </a:xfrm>
        </p:spPr>
        <p:txBody>
          <a:bodyPr/>
          <a:lstStyle/>
          <a:p>
            <a:pPr>
              <a:defRPr/>
            </a:pPr>
            <a:fld id="{CC20AAD8-844E-432A-9347-57EBF0D1206E}" type="slidenum">
              <a:rPr lang="en-US" altLang="en-US" smtClean="0"/>
              <a:pPr>
                <a:defRPr/>
              </a:pPr>
              <a:t>22</a:t>
            </a:fld>
            <a:endParaRPr lang="en-US" altLang="en-US"/>
          </a:p>
        </p:txBody>
      </p:sp>
      <p:pic>
        <p:nvPicPr>
          <p:cNvPr id="7" name="Attēls 6">
            <a:extLst>
              <a:ext uri="{FF2B5EF4-FFF2-40B4-BE49-F238E27FC236}">
                <a16:creationId xmlns:a16="http://schemas.microsoft.com/office/drawing/2014/main" id="{11D8A985-2213-4AF3-A5A7-26A8F56993F0}"/>
              </a:ext>
            </a:extLst>
          </p:cNvPr>
          <p:cNvPicPr>
            <a:picLocks noChangeAspect="1"/>
          </p:cNvPicPr>
          <p:nvPr/>
        </p:nvPicPr>
        <p:blipFill>
          <a:blip r:embed="rId2"/>
          <a:stretch>
            <a:fillRect/>
          </a:stretch>
        </p:blipFill>
        <p:spPr>
          <a:xfrm>
            <a:off x="8534400" y="74373"/>
            <a:ext cx="570835" cy="824948"/>
          </a:xfrm>
          <a:prstGeom prst="rect">
            <a:avLst/>
          </a:prstGeom>
        </p:spPr>
      </p:pic>
    </p:spTree>
    <p:extLst>
      <p:ext uri="{BB962C8B-B14F-4D97-AF65-F5344CB8AC3E}">
        <p14:creationId xmlns:p14="http://schemas.microsoft.com/office/powerpoint/2010/main" val="2056920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0DE7168B-F77D-49F3-A958-BC7A0771A381}"/>
              </a:ext>
            </a:extLst>
          </p:cNvPr>
          <p:cNvSpPr>
            <a:spLocks noGrp="1"/>
          </p:cNvSpPr>
          <p:nvPr>
            <p:ph type="title"/>
          </p:nvPr>
        </p:nvSpPr>
        <p:spPr/>
        <p:txBody>
          <a:bodyPr/>
          <a:lstStyle/>
          <a:p>
            <a:r>
              <a:rPr lang="lv-LV" sz="1822" dirty="0"/>
              <a:t>Mežu platības, kurās nav mežsaimniecības aprobežojumi</a:t>
            </a:r>
          </a:p>
        </p:txBody>
      </p:sp>
      <p:sp>
        <p:nvSpPr>
          <p:cNvPr id="4" name="Slaida numura vietturis 3">
            <a:extLst>
              <a:ext uri="{FF2B5EF4-FFF2-40B4-BE49-F238E27FC236}">
                <a16:creationId xmlns:a16="http://schemas.microsoft.com/office/drawing/2014/main" id="{DBD7511A-43DB-48C2-8FDC-EF1B1A1A3E94}"/>
              </a:ext>
            </a:extLst>
          </p:cNvPr>
          <p:cNvSpPr>
            <a:spLocks noGrp="1"/>
          </p:cNvSpPr>
          <p:nvPr>
            <p:ph type="sldNum" sz="quarter" idx="13"/>
          </p:nvPr>
        </p:nvSpPr>
        <p:spPr>
          <a:xfrm>
            <a:off x="8534399" y="6324600"/>
            <a:ext cx="440635" cy="304800"/>
          </a:xfrm>
        </p:spPr>
        <p:txBody>
          <a:bodyPr/>
          <a:lstStyle/>
          <a:p>
            <a:pPr>
              <a:defRPr/>
            </a:pPr>
            <a:fld id="{55646206-D027-4B8F-8533-D3E86FFC8B21}" type="slidenum">
              <a:rPr lang="en-US" altLang="en-US" smtClean="0"/>
              <a:pPr>
                <a:defRPr/>
              </a:pPr>
              <a:t>23</a:t>
            </a:fld>
            <a:endParaRPr lang="en-US" altLang="en-US"/>
          </a:p>
        </p:txBody>
      </p:sp>
      <p:pic>
        <p:nvPicPr>
          <p:cNvPr id="9" name="Attēls 8">
            <a:extLst>
              <a:ext uri="{FF2B5EF4-FFF2-40B4-BE49-F238E27FC236}">
                <a16:creationId xmlns:a16="http://schemas.microsoft.com/office/drawing/2014/main" id="{432711BD-784C-4C2C-A389-F18E3F97CCF0}"/>
              </a:ext>
            </a:extLst>
          </p:cNvPr>
          <p:cNvPicPr>
            <a:picLocks noChangeAspect="1"/>
          </p:cNvPicPr>
          <p:nvPr/>
        </p:nvPicPr>
        <p:blipFill>
          <a:blip r:embed="rId2"/>
          <a:stretch>
            <a:fillRect/>
          </a:stretch>
        </p:blipFill>
        <p:spPr>
          <a:xfrm>
            <a:off x="8479114" y="137544"/>
            <a:ext cx="570835" cy="824948"/>
          </a:xfrm>
          <a:prstGeom prst="rect">
            <a:avLst/>
          </a:prstGeom>
        </p:spPr>
      </p:pic>
      <p:pic>
        <p:nvPicPr>
          <p:cNvPr id="12" name="Picture 4">
            <a:extLst>
              <a:ext uri="{FF2B5EF4-FFF2-40B4-BE49-F238E27FC236}">
                <a16:creationId xmlns:a16="http://schemas.microsoft.com/office/drawing/2014/main" id="{26D3072C-95BC-4D64-819A-E95DE6F5B98C}"/>
              </a:ext>
            </a:extLst>
          </p:cNvPr>
          <p:cNvPicPr>
            <a:picLocks noGrp="1" noChangeAspect="1"/>
          </p:cNvPicPr>
          <p:nvPr>
            <p:ph idx="1"/>
          </p:nvPr>
        </p:nvPicPr>
        <p:blipFill>
          <a:blip r:embed="rId3"/>
          <a:stretch>
            <a:fillRect/>
          </a:stretch>
        </p:blipFill>
        <p:spPr>
          <a:xfrm>
            <a:off x="475238" y="1497691"/>
            <a:ext cx="5755123" cy="2517866"/>
          </a:xfrm>
          <a:prstGeom prst="rect">
            <a:avLst/>
          </a:prstGeom>
        </p:spPr>
      </p:pic>
      <p:pic>
        <p:nvPicPr>
          <p:cNvPr id="13" name="Picture 5">
            <a:extLst>
              <a:ext uri="{FF2B5EF4-FFF2-40B4-BE49-F238E27FC236}">
                <a16:creationId xmlns:a16="http://schemas.microsoft.com/office/drawing/2014/main" id="{51C841EC-2AC0-41A0-A71E-33CB1836F5EE}"/>
              </a:ext>
            </a:extLst>
          </p:cNvPr>
          <p:cNvPicPr>
            <a:picLocks noChangeAspect="1"/>
          </p:cNvPicPr>
          <p:nvPr/>
        </p:nvPicPr>
        <p:blipFill>
          <a:blip r:embed="rId4"/>
          <a:stretch>
            <a:fillRect/>
          </a:stretch>
        </p:blipFill>
        <p:spPr>
          <a:xfrm>
            <a:off x="2141656" y="3753376"/>
            <a:ext cx="6994288" cy="3060000"/>
          </a:xfrm>
          <a:prstGeom prst="rect">
            <a:avLst/>
          </a:prstGeom>
        </p:spPr>
      </p:pic>
      <p:pic>
        <p:nvPicPr>
          <p:cNvPr id="14" name="Picture 6">
            <a:extLst>
              <a:ext uri="{FF2B5EF4-FFF2-40B4-BE49-F238E27FC236}">
                <a16:creationId xmlns:a16="http://schemas.microsoft.com/office/drawing/2014/main" id="{00707FEB-4843-4352-9F9B-8139C026C811}"/>
              </a:ext>
            </a:extLst>
          </p:cNvPr>
          <p:cNvPicPr>
            <a:picLocks noChangeAspect="1"/>
          </p:cNvPicPr>
          <p:nvPr/>
        </p:nvPicPr>
        <p:blipFill rotWithShape="1">
          <a:blip r:embed="rId5"/>
          <a:srcRect l="44108" t="2397" r="1049" b="64057"/>
          <a:stretch/>
        </p:blipFill>
        <p:spPr>
          <a:xfrm>
            <a:off x="5369245" y="1661098"/>
            <a:ext cx="3766699" cy="1007992"/>
          </a:xfrm>
          <a:prstGeom prst="rect">
            <a:avLst/>
          </a:prstGeom>
        </p:spPr>
      </p:pic>
    </p:spTree>
    <p:extLst>
      <p:ext uri="{BB962C8B-B14F-4D97-AF65-F5344CB8AC3E}">
        <p14:creationId xmlns:p14="http://schemas.microsoft.com/office/powerpoint/2010/main" val="2308643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7E96927-CD3F-432F-8DB3-9309F173BC7F}"/>
              </a:ext>
            </a:extLst>
          </p:cNvPr>
          <p:cNvSpPr>
            <a:spLocks noGrp="1"/>
          </p:cNvSpPr>
          <p:nvPr>
            <p:ph type="title"/>
          </p:nvPr>
        </p:nvSpPr>
        <p:spPr/>
        <p:txBody>
          <a:bodyPr>
            <a:normAutofit/>
          </a:bodyPr>
          <a:lstStyle/>
          <a:p>
            <a:r>
              <a:rPr lang="lv-LV" sz="1822" dirty="0"/>
              <a:t>Rezultāti – sugu sastāvs</a:t>
            </a:r>
          </a:p>
        </p:txBody>
      </p:sp>
      <p:sp>
        <p:nvSpPr>
          <p:cNvPr id="4" name="Slaida numura vietturis 3">
            <a:extLst>
              <a:ext uri="{FF2B5EF4-FFF2-40B4-BE49-F238E27FC236}">
                <a16:creationId xmlns:a16="http://schemas.microsoft.com/office/drawing/2014/main" id="{BA78ED55-33BF-4495-B7A7-C28B9921AB3F}"/>
              </a:ext>
            </a:extLst>
          </p:cNvPr>
          <p:cNvSpPr>
            <a:spLocks noGrp="1"/>
          </p:cNvSpPr>
          <p:nvPr>
            <p:ph type="sldNum" sz="quarter" idx="13"/>
          </p:nvPr>
        </p:nvSpPr>
        <p:spPr>
          <a:xfrm>
            <a:off x="8338930" y="6324600"/>
            <a:ext cx="500270" cy="304800"/>
          </a:xfrm>
        </p:spPr>
        <p:txBody>
          <a:bodyPr/>
          <a:lstStyle/>
          <a:p>
            <a:pPr>
              <a:defRPr/>
            </a:pPr>
            <a:fld id="{55646206-D027-4B8F-8533-D3E86FFC8B21}" type="slidenum">
              <a:rPr lang="en-US" altLang="en-US" smtClean="0"/>
              <a:pPr>
                <a:defRPr/>
              </a:pPr>
              <a:t>24</a:t>
            </a:fld>
            <a:endParaRPr lang="en-US" altLang="en-US"/>
          </a:p>
        </p:txBody>
      </p:sp>
      <p:pic>
        <p:nvPicPr>
          <p:cNvPr id="11" name="Attēls 10">
            <a:extLst>
              <a:ext uri="{FF2B5EF4-FFF2-40B4-BE49-F238E27FC236}">
                <a16:creationId xmlns:a16="http://schemas.microsoft.com/office/drawing/2014/main" id="{25712C21-FE8A-43C7-A5C9-9C3F36569150}"/>
              </a:ext>
            </a:extLst>
          </p:cNvPr>
          <p:cNvPicPr>
            <a:picLocks noChangeAspect="1"/>
          </p:cNvPicPr>
          <p:nvPr/>
        </p:nvPicPr>
        <p:blipFill>
          <a:blip r:embed="rId2"/>
          <a:stretch>
            <a:fillRect/>
          </a:stretch>
        </p:blipFill>
        <p:spPr>
          <a:xfrm>
            <a:off x="8458200" y="92488"/>
            <a:ext cx="570835" cy="824948"/>
          </a:xfrm>
          <a:prstGeom prst="rect">
            <a:avLst/>
          </a:prstGeom>
        </p:spPr>
      </p:pic>
      <p:pic>
        <p:nvPicPr>
          <p:cNvPr id="14" name="Picture 15">
            <a:extLst>
              <a:ext uri="{FF2B5EF4-FFF2-40B4-BE49-F238E27FC236}">
                <a16:creationId xmlns:a16="http://schemas.microsoft.com/office/drawing/2014/main" id="{DBEA79AD-6854-4E6B-80E8-E54CF9D0F997}"/>
              </a:ext>
            </a:extLst>
          </p:cNvPr>
          <p:cNvPicPr>
            <a:picLocks noChangeAspect="1"/>
          </p:cNvPicPr>
          <p:nvPr/>
        </p:nvPicPr>
        <p:blipFill>
          <a:blip r:embed="rId3"/>
          <a:stretch>
            <a:fillRect/>
          </a:stretch>
        </p:blipFill>
        <p:spPr>
          <a:xfrm>
            <a:off x="72762" y="917436"/>
            <a:ext cx="4499238" cy="2877561"/>
          </a:xfrm>
          <a:prstGeom prst="rect">
            <a:avLst/>
          </a:prstGeom>
        </p:spPr>
      </p:pic>
      <p:pic>
        <p:nvPicPr>
          <p:cNvPr id="15" name="Picture 14">
            <a:extLst>
              <a:ext uri="{FF2B5EF4-FFF2-40B4-BE49-F238E27FC236}">
                <a16:creationId xmlns:a16="http://schemas.microsoft.com/office/drawing/2014/main" id="{3B666853-9D94-417B-85D4-8DB1F66AB9D2}"/>
              </a:ext>
            </a:extLst>
          </p:cNvPr>
          <p:cNvPicPr>
            <a:picLocks noChangeAspect="1"/>
          </p:cNvPicPr>
          <p:nvPr/>
        </p:nvPicPr>
        <p:blipFill>
          <a:blip r:embed="rId4"/>
          <a:stretch>
            <a:fillRect/>
          </a:stretch>
        </p:blipFill>
        <p:spPr>
          <a:xfrm>
            <a:off x="4572000" y="934840"/>
            <a:ext cx="4499238" cy="2877561"/>
          </a:xfrm>
          <a:prstGeom prst="rect">
            <a:avLst/>
          </a:prstGeom>
        </p:spPr>
      </p:pic>
      <p:pic>
        <p:nvPicPr>
          <p:cNvPr id="16" name="Picture 12">
            <a:extLst>
              <a:ext uri="{FF2B5EF4-FFF2-40B4-BE49-F238E27FC236}">
                <a16:creationId xmlns:a16="http://schemas.microsoft.com/office/drawing/2014/main" id="{82FDA556-ED8F-40E7-954D-9C0D958B47F7}"/>
              </a:ext>
            </a:extLst>
          </p:cNvPr>
          <p:cNvPicPr>
            <a:picLocks noChangeAspect="1"/>
          </p:cNvPicPr>
          <p:nvPr/>
        </p:nvPicPr>
        <p:blipFill>
          <a:blip r:embed="rId5"/>
          <a:stretch>
            <a:fillRect/>
          </a:stretch>
        </p:blipFill>
        <p:spPr>
          <a:xfrm>
            <a:off x="72762" y="3682223"/>
            <a:ext cx="4499238" cy="2877561"/>
          </a:xfrm>
          <a:prstGeom prst="rect">
            <a:avLst/>
          </a:prstGeom>
        </p:spPr>
      </p:pic>
      <p:pic>
        <p:nvPicPr>
          <p:cNvPr id="17" name="Picture 13">
            <a:extLst>
              <a:ext uri="{FF2B5EF4-FFF2-40B4-BE49-F238E27FC236}">
                <a16:creationId xmlns:a16="http://schemas.microsoft.com/office/drawing/2014/main" id="{D47040A0-A73F-4C66-B06E-0765FD16DA71}"/>
              </a:ext>
            </a:extLst>
          </p:cNvPr>
          <p:cNvPicPr>
            <a:picLocks noChangeAspect="1"/>
          </p:cNvPicPr>
          <p:nvPr/>
        </p:nvPicPr>
        <p:blipFill>
          <a:blip r:embed="rId6"/>
          <a:stretch>
            <a:fillRect/>
          </a:stretch>
        </p:blipFill>
        <p:spPr>
          <a:xfrm>
            <a:off x="4572000" y="3629720"/>
            <a:ext cx="4499238" cy="2877561"/>
          </a:xfrm>
          <a:prstGeom prst="rect">
            <a:avLst/>
          </a:prstGeom>
        </p:spPr>
      </p:pic>
      <p:sp>
        <p:nvSpPr>
          <p:cNvPr id="3" name="TextBox 2">
            <a:extLst>
              <a:ext uri="{FF2B5EF4-FFF2-40B4-BE49-F238E27FC236}">
                <a16:creationId xmlns:a16="http://schemas.microsoft.com/office/drawing/2014/main" id="{C7665842-799D-4452-B655-16DB21379E51}"/>
              </a:ext>
            </a:extLst>
          </p:cNvPr>
          <p:cNvSpPr txBox="1"/>
          <p:nvPr/>
        </p:nvSpPr>
        <p:spPr>
          <a:xfrm>
            <a:off x="1391478" y="6507281"/>
            <a:ext cx="7066722" cy="338554"/>
          </a:xfrm>
          <a:prstGeom prst="rect">
            <a:avLst/>
          </a:prstGeom>
          <a:noFill/>
        </p:spPr>
        <p:txBody>
          <a:bodyPr wrap="square" rtlCol="0">
            <a:spAutoFit/>
          </a:bodyPr>
          <a:lstStyle/>
          <a:p>
            <a:r>
              <a:rPr lang="lv-LV" sz="1600" b="1" dirty="0">
                <a:solidFill>
                  <a:schemeClr val="accent6"/>
                </a:solidFill>
                <a:latin typeface="Verdana" panose="020B0604030504040204" pitchFamily="34" charset="0"/>
                <a:ea typeface="Verdana" panose="020B0604030504040204" pitchFamily="34" charset="0"/>
                <a:cs typeface="Verdana" panose="020B0604030504040204" pitchFamily="34" charset="0"/>
              </a:rPr>
              <a:t>Priede, </a:t>
            </a:r>
            <a:r>
              <a:rPr lang="lv-LV" sz="16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Egle, </a:t>
            </a:r>
            <a:r>
              <a:rPr lang="lv-LV" sz="1600" b="1" dirty="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rPr>
              <a:t>Bērzs, </a:t>
            </a:r>
            <a:r>
              <a:rPr lang="lv-LV" sz="1600" b="1" dirty="0">
                <a:solidFill>
                  <a:srgbClr val="00B050"/>
                </a:solidFill>
                <a:latin typeface="Verdana" panose="020B0604030504040204" pitchFamily="34" charset="0"/>
                <a:ea typeface="Verdana" panose="020B0604030504040204" pitchFamily="34" charset="0"/>
                <a:cs typeface="Verdana" panose="020B0604030504040204" pitchFamily="34" charset="0"/>
              </a:rPr>
              <a:t>Apse, </a:t>
            </a:r>
            <a:r>
              <a:rPr lang="lv-LV" sz="1600" b="1" dirty="0">
                <a:solidFill>
                  <a:srgbClr val="7030A0"/>
                </a:solidFill>
                <a:latin typeface="Verdana" panose="020B0604030504040204" pitchFamily="34" charset="0"/>
                <a:ea typeface="Verdana" panose="020B0604030504040204" pitchFamily="34" charset="0"/>
                <a:cs typeface="Verdana" panose="020B0604030504040204" pitchFamily="34" charset="0"/>
              </a:rPr>
              <a:t>Melnalksnis, </a:t>
            </a:r>
            <a:r>
              <a:rPr lang="lv-LV" sz="1600" b="1" dirty="0">
                <a:solidFill>
                  <a:schemeClr val="accent3">
                    <a:lumMod val="75000"/>
                  </a:schemeClr>
                </a:solidFill>
                <a:latin typeface="Verdana" panose="020B0604030504040204" pitchFamily="34" charset="0"/>
                <a:ea typeface="Verdana" panose="020B0604030504040204" pitchFamily="34" charset="0"/>
                <a:cs typeface="Verdana" panose="020B0604030504040204" pitchFamily="34" charset="0"/>
              </a:rPr>
              <a:t>Baltalksnis, </a:t>
            </a:r>
            <a:r>
              <a:rPr lang="lv-LV" sz="1600" b="1" dirty="0">
                <a:latin typeface="Verdana" panose="020B0604030504040204" pitchFamily="34" charset="0"/>
                <a:ea typeface="Verdana" panose="020B0604030504040204" pitchFamily="34" charset="0"/>
                <a:cs typeface="Verdana" panose="020B0604030504040204" pitchFamily="34" charset="0"/>
              </a:rPr>
              <a:t>Citas</a:t>
            </a:r>
            <a:endParaRPr lang="lv-LV" sz="16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492390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ida numura vietturis 3">
            <a:extLst>
              <a:ext uri="{FF2B5EF4-FFF2-40B4-BE49-F238E27FC236}">
                <a16:creationId xmlns:a16="http://schemas.microsoft.com/office/drawing/2014/main" id="{B08666F0-D909-4541-8F29-AA3CAB225276}"/>
              </a:ext>
            </a:extLst>
          </p:cNvPr>
          <p:cNvSpPr>
            <a:spLocks noGrp="1"/>
          </p:cNvSpPr>
          <p:nvPr>
            <p:ph type="sldNum" sz="quarter" idx="13"/>
          </p:nvPr>
        </p:nvSpPr>
        <p:spPr>
          <a:xfrm>
            <a:off x="8534399" y="6324600"/>
            <a:ext cx="376867" cy="282304"/>
          </a:xfrm>
        </p:spPr>
        <p:txBody>
          <a:bodyPr/>
          <a:lstStyle/>
          <a:p>
            <a:pPr>
              <a:defRPr/>
            </a:pPr>
            <a:fld id="{55646206-D027-4B8F-8533-D3E86FFC8B21}" type="slidenum">
              <a:rPr lang="en-US" altLang="en-US" smtClean="0"/>
              <a:pPr>
                <a:defRPr/>
              </a:pPr>
              <a:t>25</a:t>
            </a:fld>
            <a:endParaRPr lang="en-US" altLang="en-US"/>
          </a:p>
        </p:txBody>
      </p:sp>
      <p:sp>
        <p:nvSpPr>
          <p:cNvPr id="8" name="TextBox 7">
            <a:extLst>
              <a:ext uri="{FF2B5EF4-FFF2-40B4-BE49-F238E27FC236}">
                <a16:creationId xmlns:a16="http://schemas.microsoft.com/office/drawing/2014/main" id="{CB91797D-E75C-410F-8AF0-BF1B51CD53CE}"/>
              </a:ext>
            </a:extLst>
          </p:cNvPr>
          <p:cNvSpPr txBox="1"/>
          <p:nvPr/>
        </p:nvSpPr>
        <p:spPr>
          <a:xfrm>
            <a:off x="2016771" y="317626"/>
            <a:ext cx="6115777" cy="372731"/>
          </a:xfrm>
          <a:prstGeom prst="rect">
            <a:avLst/>
          </a:prstGeom>
          <a:noFill/>
        </p:spPr>
        <p:txBody>
          <a:bodyPr wrap="none" rtlCol="0">
            <a:spAutoFit/>
          </a:bodyPr>
          <a:lstStyle/>
          <a:p>
            <a:r>
              <a:rPr lang="lv-LV" sz="1822" b="1" dirty="0">
                <a:latin typeface="Verdana" panose="020B0604030504040204" pitchFamily="34" charset="0"/>
                <a:ea typeface="Verdana" panose="020B0604030504040204" pitchFamily="34" charset="0"/>
                <a:cs typeface="Verdana" panose="020B0604030504040204" pitchFamily="34" charset="0"/>
              </a:rPr>
              <a:t>Rezultāti – augošu koku krāja mežaudzēs (I)</a:t>
            </a:r>
          </a:p>
        </p:txBody>
      </p:sp>
      <p:pic>
        <p:nvPicPr>
          <p:cNvPr id="9" name="Attēls 8">
            <a:extLst>
              <a:ext uri="{FF2B5EF4-FFF2-40B4-BE49-F238E27FC236}">
                <a16:creationId xmlns:a16="http://schemas.microsoft.com/office/drawing/2014/main" id="{90CF0CBB-69FD-45FA-BBDF-D39A607FDD17}"/>
              </a:ext>
            </a:extLst>
          </p:cNvPr>
          <p:cNvPicPr>
            <a:picLocks noChangeAspect="1"/>
          </p:cNvPicPr>
          <p:nvPr/>
        </p:nvPicPr>
        <p:blipFill>
          <a:blip r:embed="rId2"/>
          <a:stretch>
            <a:fillRect/>
          </a:stretch>
        </p:blipFill>
        <p:spPr>
          <a:xfrm>
            <a:off x="8494643" y="93883"/>
            <a:ext cx="570835" cy="824948"/>
          </a:xfrm>
          <a:prstGeom prst="rect">
            <a:avLst/>
          </a:prstGeom>
        </p:spPr>
      </p:pic>
      <p:pic>
        <p:nvPicPr>
          <p:cNvPr id="10" name="Picture 15">
            <a:extLst>
              <a:ext uri="{FF2B5EF4-FFF2-40B4-BE49-F238E27FC236}">
                <a16:creationId xmlns:a16="http://schemas.microsoft.com/office/drawing/2014/main" id="{D0788C69-7B51-4147-B4FE-3DD74DF34EAA}"/>
              </a:ext>
            </a:extLst>
          </p:cNvPr>
          <p:cNvPicPr>
            <a:picLocks noChangeAspect="1"/>
          </p:cNvPicPr>
          <p:nvPr/>
        </p:nvPicPr>
        <p:blipFill>
          <a:blip r:embed="rId3"/>
          <a:stretch>
            <a:fillRect/>
          </a:stretch>
        </p:blipFill>
        <p:spPr>
          <a:xfrm>
            <a:off x="272486" y="1210236"/>
            <a:ext cx="8638781" cy="3603048"/>
          </a:xfrm>
          <a:prstGeom prst="rect">
            <a:avLst/>
          </a:prstGeom>
        </p:spPr>
      </p:pic>
      <p:pic>
        <p:nvPicPr>
          <p:cNvPr id="11" name="Picture 21">
            <a:extLst>
              <a:ext uri="{FF2B5EF4-FFF2-40B4-BE49-F238E27FC236}">
                <a16:creationId xmlns:a16="http://schemas.microsoft.com/office/drawing/2014/main" id="{D4FB95A1-CBE9-4CA4-99A9-AE7F333BC420}"/>
              </a:ext>
            </a:extLst>
          </p:cNvPr>
          <p:cNvPicPr>
            <a:picLocks noChangeAspect="1"/>
          </p:cNvPicPr>
          <p:nvPr/>
        </p:nvPicPr>
        <p:blipFill>
          <a:blip r:embed="rId4"/>
          <a:stretch>
            <a:fillRect/>
          </a:stretch>
        </p:blipFill>
        <p:spPr>
          <a:xfrm>
            <a:off x="782573" y="4653136"/>
            <a:ext cx="7578852" cy="1953768"/>
          </a:xfrm>
          <a:prstGeom prst="rect">
            <a:avLst/>
          </a:prstGeom>
        </p:spPr>
      </p:pic>
      <p:pic>
        <p:nvPicPr>
          <p:cNvPr id="7" name="Picture 16">
            <a:extLst>
              <a:ext uri="{FF2B5EF4-FFF2-40B4-BE49-F238E27FC236}">
                <a16:creationId xmlns:a16="http://schemas.microsoft.com/office/drawing/2014/main" id="{D11A187F-A94B-4884-B289-6EF3CE972833}"/>
              </a:ext>
            </a:extLst>
          </p:cNvPr>
          <p:cNvPicPr>
            <a:picLocks noChangeAspect="1"/>
          </p:cNvPicPr>
          <p:nvPr/>
        </p:nvPicPr>
        <p:blipFill rotWithShape="1">
          <a:blip r:embed="rId5"/>
          <a:srcRect l="30829" t="81922" r="29995" b="6107"/>
          <a:stretch/>
        </p:blipFill>
        <p:spPr>
          <a:xfrm>
            <a:off x="4977425" y="3609032"/>
            <a:ext cx="3384000" cy="216000"/>
          </a:xfrm>
          <a:prstGeom prst="rect">
            <a:avLst/>
          </a:prstGeom>
        </p:spPr>
      </p:pic>
    </p:spTree>
    <p:extLst>
      <p:ext uri="{BB962C8B-B14F-4D97-AF65-F5344CB8AC3E}">
        <p14:creationId xmlns:p14="http://schemas.microsoft.com/office/powerpoint/2010/main" val="31326496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Virsraksts 6">
            <a:extLst>
              <a:ext uri="{FF2B5EF4-FFF2-40B4-BE49-F238E27FC236}">
                <a16:creationId xmlns:a16="http://schemas.microsoft.com/office/drawing/2014/main" id="{6D498624-6691-4E35-AF03-6A9A528E2174}"/>
              </a:ext>
            </a:extLst>
          </p:cNvPr>
          <p:cNvSpPr>
            <a:spLocks noGrp="1"/>
          </p:cNvSpPr>
          <p:nvPr>
            <p:ph type="title"/>
          </p:nvPr>
        </p:nvSpPr>
        <p:spPr>
          <a:xfrm>
            <a:off x="1905000" y="253238"/>
            <a:ext cx="6096000" cy="1066799"/>
          </a:xfrm>
        </p:spPr>
        <p:txBody>
          <a:bodyPr>
            <a:normAutofit/>
          </a:bodyPr>
          <a:lstStyle/>
          <a:p>
            <a:r>
              <a:rPr lang="lv-LV" sz="1800" dirty="0"/>
              <a:t>Rezultāti – augošu koku krāja mežaudzēs (2)</a:t>
            </a:r>
          </a:p>
        </p:txBody>
      </p:sp>
      <p:sp>
        <p:nvSpPr>
          <p:cNvPr id="4" name="Slaida numura vietturis 3">
            <a:extLst>
              <a:ext uri="{FF2B5EF4-FFF2-40B4-BE49-F238E27FC236}">
                <a16:creationId xmlns:a16="http://schemas.microsoft.com/office/drawing/2014/main" id="{200DED55-4517-48B5-BEF3-766E649FC447}"/>
              </a:ext>
            </a:extLst>
          </p:cNvPr>
          <p:cNvSpPr>
            <a:spLocks noGrp="1"/>
          </p:cNvSpPr>
          <p:nvPr>
            <p:ph type="sldNum" sz="quarter" idx="13"/>
          </p:nvPr>
        </p:nvSpPr>
        <p:spPr>
          <a:xfrm>
            <a:off x="8534399" y="6324600"/>
            <a:ext cx="390939" cy="304800"/>
          </a:xfrm>
        </p:spPr>
        <p:txBody>
          <a:bodyPr/>
          <a:lstStyle/>
          <a:p>
            <a:pPr>
              <a:defRPr/>
            </a:pPr>
            <a:fld id="{55646206-D027-4B8F-8533-D3E86FFC8B21}" type="slidenum">
              <a:rPr lang="en-US" altLang="en-US" smtClean="0"/>
              <a:pPr>
                <a:defRPr/>
              </a:pPr>
              <a:t>26</a:t>
            </a:fld>
            <a:endParaRPr lang="en-US" altLang="en-US"/>
          </a:p>
        </p:txBody>
      </p:sp>
      <p:pic>
        <p:nvPicPr>
          <p:cNvPr id="5" name="Attēls 4">
            <a:extLst>
              <a:ext uri="{FF2B5EF4-FFF2-40B4-BE49-F238E27FC236}">
                <a16:creationId xmlns:a16="http://schemas.microsoft.com/office/drawing/2014/main" id="{1F02A49C-AD56-48A8-ABB3-1973468BBCAE}"/>
              </a:ext>
            </a:extLst>
          </p:cNvPr>
          <p:cNvPicPr>
            <a:picLocks noChangeAspect="1"/>
          </p:cNvPicPr>
          <p:nvPr/>
        </p:nvPicPr>
        <p:blipFill>
          <a:blip r:embed="rId2"/>
          <a:stretch>
            <a:fillRect/>
          </a:stretch>
        </p:blipFill>
        <p:spPr>
          <a:xfrm>
            <a:off x="41432" y="1152939"/>
            <a:ext cx="8693649" cy="5705061"/>
          </a:xfrm>
          <a:prstGeom prst="rect">
            <a:avLst/>
          </a:prstGeom>
        </p:spPr>
      </p:pic>
      <p:pic>
        <p:nvPicPr>
          <p:cNvPr id="6" name="Attēls 5">
            <a:extLst>
              <a:ext uri="{FF2B5EF4-FFF2-40B4-BE49-F238E27FC236}">
                <a16:creationId xmlns:a16="http://schemas.microsoft.com/office/drawing/2014/main" id="{600A1FE6-2B2E-4E01-80A1-375846FAE273}"/>
              </a:ext>
            </a:extLst>
          </p:cNvPr>
          <p:cNvPicPr>
            <a:picLocks noChangeAspect="1"/>
          </p:cNvPicPr>
          <p:nvPr/>
        </p:nvPicPr>
        <p:blipFill>
          <a:blip r:embed="rId3"/>
          <a:stretch>
            <a:fillRect/>
          </a:stretch>
        </p:blipFill>
        <p:spPr>
          <a:xfrm>
            <a:off x="3434213" y="1487136"/>
            <a:ext cx="5590517" cy="5370864"/>
          </a:xfrm>
          <a:prstGeom prst="rect">
            <a:avLst/>
          </a:prstGeom>
        </p:spPr>
      </p:pic>
      <p:pic>
        <p:nvPicPr>
          <p:cNvPr id="12" name="Attēls 11">
            <a:extLst>
              <a:ext uri="{FF2B5EF4-FFF2-40B4-BE49-F238E27FC236}">
                <a16:creationId xmlns:a16="http://schemas.microsoft.com/office/drawing/2014/main" id="{13B65740-BE3E-43B0-84F7-13A3F6091157}"/>
              </a:ext>
            </a:extLst>
          </p:cNvPr>
          <p:cNvPicPr>
            <a:picLocks noChangeAspect="1"/>
          </p:cNvPicPr>
          <p:nvPr/>
        </p:nvPicPr>
        <p:blipFill>
          <a:blip r:embed="rId4"/>
          <a:stretch>
            <a:fillRect/>
          </a:stretch>
        </p:blipFill>
        <p:spPr>
          <a:xfrm>
            <a:off x="8494643" y="93883"/>
            <a:ext cx="570835" cy="824948"/>
          </a:xfrm>
          <a:prstGeom prst="rect">
            <a:avLst/>
          </a:prstGeom>
        </p:spPr>
      </p:pic>
    </p:spTree>
    <p:extLst>
      <p:ext uri="{BB962C8B-B14F-4D97-AF65-F5344CB8AC3E}">
        <p14:creationId xmlns:p14="http://schemas.microsoft.com/office/powerpoint/2010/main" val="41404124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7C65C6C-3A49-45EE-B65C-F5F1C8FE5E4D}"/>
              </a:ext>
            </a:extLst>
          </p:cNvPr>
          <p:cNvSpPr>
            <a:spLocks noGrp="1"/>
          </p:cNvSpPr>
          <p:nvPr>
            <p:ph type="title"/>
          </p:nvPr>
        </p:nvSpPr>
        <p:spPr>
          <a:xfrm>
            <a:off x="2345635" y="381000"/>
            <a:ext cx="6341165" cy="1036642"/>
          </a:xfrm>
        </p:spPr>
        <p:txBody>
          <a:bodyPr>
            <a:normAutofit/>
          </a:bodyPr>
          <a:lstStyle/>
          <a:p>
            <a:r>
              <a:rPr lang="lv-LV" sz="1800" strike="noStrike" spc="-1" dirty="0"/>
              <a:t>Zemes apsaimniekošanas scenāriji Klimata mērķu sasniegšanai</a:t>
            </a:r>
            <a:endParaRPr lang="lv-LV" sz="1800" dirty="0"/>
          </a:p>
        </p:txBody>
      </p:sp>
      <p:sp>
        <p:nvSpPr>
          <p:cNvPr id="3" name="Satura vietturis 2">
            <a:extLst>
              <a:ext uri="{FF2B5EF4-FFF2-40B4-BE49-F238E27FC236}">
                <a16:creationId xmlns:a16="http://schemas.microsoft.com/office/drawing/2014/main" id="{4389147F-F109-4793-8047-D7F7BBA0E9D3}"/>
              </a:ext>
            </a:extLst>
          </p:cNvPr>
          <p:cNvSpPr>
            <a:spLocks noGrp="1"/>
          </p:cNvSpPr>
          <p:nvPr>
            <p:ph idx="1"/>
          </p:nvPr>
        </p:nvSpPr>
        <p:spPr>
          <a:xfrm>
            <a:off x="576470" y="1580322"/>
            <a:ext cx="8110330" cy="4545851"/>
          </a:xfrm>
        </p:spPr>
        <p:txBody>
          <a:bodyPr>
            <a:normAutofit fontScale="85000" lnSpcReduction="20000"/>
          </a:bodyPr>
          <a:lstStyle/>
          <a:p>
            <a:pPr marL="432000" indent="-324000">
              <a:spcBef>
                <a:spcPts val="567"/>
              </a:spcBef>
              <a:spcAft>
                <a:spcPts val="567"/>
              </a:spcAft>
              <a:buClr>
                <a:srgbClr val="FF6633"/>
              </a:buClr>
              <a:buSzPct val="45000"/>
              <a:buFont typeface="Wingdings" charset="2"/>
              <a:buChar char=""/>
            </a:pPr>
            <a:r>
              <a:rPr lang="lv-LV" sz="2000" b="1" strike="noStrike" spc="-1" dirty="0">
                <a:solidFill>
                  <a:schemeClr val="accent3">
                    <a:lumMod val="50000"/>
                  </a:schemeClr>
                </a:solidFill>
              </a:rPr>
              <a:t>Ikdienišķa mežsaimniecība</a:t>
            </a:r>
            <a:r>
              <a:rPr lang="lv-LV" sz="2000" b="0" strike="noStrike" spc="-1" dirty="0">
                <a:solidFill>
                  <a:schemeClr val="accent3">
                    <a:lumMod val="50000"/>
                  </a:schemeClr>
                </a:solidFill>
              </a:rPr>
              <a:t> </a:t>
            </a:r>
            <a:r>
              <a:rPr lang="lv-LV" sz="2000" b="0" strike="noStrike" spc="-1" dirty="0"/>
              <a:t>(atbilstoši 2019-2020. gada praksei) un pie līdzšinējā normatīvā regulējuma.</a:t>
            </a:r>
          </a:p>
          <a:p>
            <a:pPr marL="432000" indent="-324000">
              <a:spcBef>
                <a:spcPts val="567"/>
              </a:spcBef>
              <a:spcAft>
                <a:spcPts val="567"/>
              </a:spcAft>
              <a:buClr>
                <a:srgbClr val="FF6633"/>
              </a:buClr>
              <a:buSzPct val="45000"/>
              <a:buFont typeface="Wingdings" charset="2"/>
              <a:buChar char=""/>
            </a:pPr>
            <a:r>
              <a:rPr lang="lv-LV" sz="2000" b="1" strike="noStrike" spc="-1" dirty="0">
                <a:solidFill>
                  <a:schemeClr val="accent3">
                    <a:lumMod val="50000"/>
                  </a:schemeClr>
                </a:solidFill>
              </a:rPr>
              <a:t>Galveno cirti samazina par 30%</a:t>
            </a:r>
            <a:r>
              <a:rPr lang="lv-LV" sz="2000" b="0" strike="noStrike" spc="-1" dirty="0">
                <a:solidFill>
                  <a:schemeClr val="accent3">
                    <a:lumMod val="50000"/>
                  </a:schemeClr>
                </a:solidFill>
              </a:rPr>
              <a:t> </a:t>
            </a:r>
            <a:r>
              <a:rPr lang="lv-LV" sz="2000" b="0" strike="noStrike" spc="-1" dirty="0"/>
              <a:t>– ikdienišķa mežsaimniecība, vienlaidus samazinot atjaunošanas cirtē nocirsto apjomu. </a:t>
            </a:r>
          </a:p>
          <a:p>
            <a:pPr marL="432000" indent="-324000">
              <a:spcBef>
                <a:spcPts val="567"/>
              </a:spcBef>
              <a:spcAft>
                <a:spcPts val="567"/>
              </a:spcAft>
              <a:buClr>
                <a:srgbClr val="FF6633"/>
              </a:buClr>
              <a:buSzPct val="45000"/>
              <a:buFont typeface="Wingdings" charset="2"/>
              <a:buChar char=""/>
            </a:pPr>
            <a:r>
              <a:rPr lang="lv-LV" sz="2000" b="1" strike="noStrike" spc="-1" dirty="0">
                <a:solidFill>
                  <a:schemeClr val="accent3">
                    <a:lumMod val="50000"/>
                  </a:schemeClr>
                </a:solidFill>
              </a:rPr>
              <a:t>Izlases ciršu mežsaimniecība</a:t>
            </a:r>
            <a:r>
              <a:rPr lang="lv-LV" sz="2000" b="0" strike="noStrike" spc="-1" dirty="0">
                <a:solidFill>
                  <a:schemeClr val="accent3">
                    <a:lumMod val="50000"/>
                  </a:schemeClr>
                </a:solidFill>
              </a:rPr>
              <a:t> </a:t>
            </a:r>
            <a:r>
              <a:rPr lang="lv-LV" sz="2000" b="0" strike="noStrike" spc="-1" dirty="0"/>
              <a:t>– ikdienišķa mežsaimniecība, bet modelē vienlaidus atjaunošanas ciršu aizliegumu, saglabājot esošo galvenajā cirtē iegūstamo koksnes apjomu. </a:t>
            </a:r>
          </a:p>
          <a:p>
            <a:pPr marL="432000" indent="-324000">
              <a:spcBef>
                <a:spcPts val="567"/>
              </a:spcBef>
              <a:spcAft>
                <a:spcPts val="567"/>
              </a:spcAft>
              <a:buClr>
                <a:srgbClr val="FF6633"/>
              </a:buClr>
              <a:buSzPct val="45000"/>
              <a:buFont typeface="Wingdings" charset="2"/>
              <a:buChar char=""/>
            </a:pPr>
            <a:r>
              <a:rPr lang="lv-LV" sz="2000" b="1" strike="noStrike" spc="-1" dirty="0">
                <a:solidFill>
                  <a:schemeClr val="accent3">
                    <a:lumMod val="50000"/>
                  </a:schemeClr>
                </a:solidFill>
              </a:rPr>
              <a:t>Apmežo 160 tūkst. ha (7% no LIZ)</a:t>
            </a:r>
            <a:r>
              <a:rPr lang="lv-LV" sz="2000" b="0" strike="noStrike" spc="-1" dirty="0">
                <a:solidFill>
                  <a:schemeClr val="accent3">
                    <a:lumMod val="50000"/>
                  </a:schemeClr>
                </a:solidFill>
              </a:rPr>
              <a:t> </a:t>
            </a:r>
            <a:r>
              <a:rPr lang="lv-LV" sz="2000" b="0" strike="noStrike" spc="-1" dirty="0"/>
              <a:t>– ikdienišķa mežsaimniecība + meža ieaudzēšana organiskajās augsnēs.</a:t>
            </a:r>
          </a:p>
          <a:p>
            <a:pPr marL="432000" indent="-324000">
              <a:spcBef>
                <a:spcPts val="567"/>
              </a:spcBef>
              <a:spcAft>
                <a:spcPts val="567"/>
              </a:spcAft>
              <a:buClr>
                <a:srgbClr val="FF6633"/>
              </a:buClr>
              <a:buSzPct val="45000"/>
              <a:buFont typeface="Wingdings" charset="2"/>
              <a:buChar char=""/>
            </a:pPr>
            <a:r>
              <a:rPr lang="lv-LV" sz="2000" b="1" strike="noStrike" spc="-1" dirty="0">
                <a:solidFill>
                  <a:schemeClr val="accent3">
                    <a:lumMod val="50000"/>
                  </a:schemeClr>
                </a:solidFill>
              </a:rPr>
              <a:t>Meža meliorācija 240 tūkst. ha</a:t>
            </a:r>
            <a:r>
              <a:rPr lang="lv-LV" sz="2000" b="0" strike="noStrike" spc="-1" dirty="0">
                <a:solidFill>
                  <a:schemeClr val="accent3">
                    <a:lumMod val="50000"/>
                  </a:schemeClr>
                </a:solidFill>
              </a:rPr>
              <a:t> </a:t>
            </a:r>
            <a:r>
              <a:rPr lang="lv-LV" sz="2000" b="0" strike="noStrike" spc="-1" dirty="0"/>
              <a:t>– ikdienišķa mežsaimniecība + meliorācija, saglabājot esošo galvenajā cirtē iegūstamo koksnes apjomu.</a:t>
            </a:r>
          </a:p>
          <a:p>
            <a:pPr marL="432000" indent="-324000">
              <a:spcBef>
                <a:spcPts val="567"/>
              </a:spcBef>
              <a:spcAft>
                <a:spcPts val="567"/>
              </a:spcAft>
              <a:buClr>
                <a:srgbClr val="FF6633"/>
              </a:buClr>
              <a:buSzPct val="45000"/>
              <a:buFont typeface="Wingdings" charset="2"/>
              <a:buChar char=""/>
            </a:pPr>
            <a:r>
              <a:rPr lang="lv-LV" sz="2000" b="1" strike="noStrike" spc="-1" dirty="0">
                <a:solidFill>
                  <a:schemeClr val="accent3">
                    <a:lumMod val="50000"/>
                  </a:schemeClr>
                </a:solidFill>
              </a:rPr>
              <a:t>Mērķtiecīga mežsaimniecība</a:t>
            </a:r>
            <a:r>
              <a:rPr lang="lv-LV" sz="2000" b="0" strike="noStrike" spc="-1" dirty="0">
                <a:solidFill>
                  <a:schemeClr val="accent3">
                    <a:lumMod val="50000"/>
                  </a:schemeClr>
                </a:solidFill>
              </a:rPr>
              <a:t> </a:t>
            </a:r>
            <a:r>
              <a:rPr lang="lv-LV" sz="2000" b="0" strike="noStrike" spc="-1" dirty="0"/>
              <a:t>– meža audzēšana atbilstoši šī brīža zinātnieku izstrādātajām rekomendācijām.</a:t>
            </a:r>
          </a:p>
          <a:p>
            <a:pPr marL="432000" indent="-324000">
              <a:spcBef>
                <a:spcPts val="567"/>
              </a:spcBef>
              <a:spcAft>
                <a:spcPts val="567"/>
              </a:spcAft>
              <a:buClr>
                <a:srgbClr val="FF6633"/>
              </a:buClr>
              <a:buSzPct val="45000"/>
              <a:buFont typeface="Wingdings" charset="2"/>
              <a:buChar char=""/>
            </a:pPr>
            <a:r>
              <a:rPr lang="lv-LV" sz="2000" b="1" strike="noStrike" spc="-1" dirty="0">
                <a:solidFill>
                  <a:schemeClr val="accent3">
                    <a:lumMod val="50000"/>
                  </a:schemeClr>
                </a:solidFill>
              </a:rPr>
              <a:t>Apmežošana + meliorācija + mērķtiecīga mežsaimniecība.</a:t>
            </a:r>
          </a:p>
          <a:p>
            <a:endParaRPr lang="lv-LV" dirty="0"/>
          </a:p>
        </p:txBody>
      </p:sp>
      <p:sp>
        <p:nvSpPr>
          <p:cNvPr id="6" name="Slaida numura vietturis 5">
            <a:extLst>
              <a:ext uri="{FF2B5EF4-FFF2-40B4-BE49-F238E27FC236}">
                <a16:creationId xmlns:a16="http://schemas.microsoft.com/office/drawing/2014/main" id="{27B20945-051A-4073-A82F-887AAAAF9356}"/>
              </a:ext>
            </a:extLst>
          </p:cNvPr>
          <p:cNvSpPr>
            <a:spLocks noGrp="1"/>
          </p:cNvSpPr>
          <p:nvPr>
            <p:ph type="sldNum" sz="quarter" idx="13"/>
          </p:nvPr>
        </p:nvSpPr>
        <p:spPr>
          <a:xfrm>
            <a:off x="8534399" y="6324600"/>
            <a:ext cx="420757" cy="304800"/>
          </a:xfrm>
        </p:spPr>
        <p:txBody>
          <a:bodyPr/>
          <a:lstStyle/>
          <a:p>
            <a:pPr>
              <a:defRPr/>
            </a:pPr>
            <a:fld id="{3F145C17-0790-4DE9-9FFF-FF94760C83AB}" type="slidenum">
              <a:rPr lang="en-US" altLang="en-US" smtClean="0"/>
              <a:pPr>
                <a:defRPr/>
              </a:pPr>
              <a:t>27</a:t>
            </a:fld>
            <a:endParaRPr lang="en-US" altLang="en-US"/>
          </a:p>
        </p:txBody>
      </p:sp>
      <p:pic>
        <p:nvPicPr>
          <p:cNvPr id="7" name="Attēls 6">
            <a:extLst>
              <a:ext uri="{FF2B5EF4-FFF2-40B4-BE49-F238E27FC236}">
                <a16:creationId xmlns:a16="http://schemas.microsoft.com/office/drawing/2014/main" id="{7F98070B-980D-444A-84AE-E144F0E18135}"/>
              </a:ext>
            </a:extLst>
          </p:cNvPr>
          <p:cNvPicPr>
            <a:picLocks noChangeAspect="1"/>
          </p:cNvPicPr>
          <p:nvPr/>
        </p:nvPicPr>
        <p:blipFill>
          <a:blip r:embed="rId2"/>
          <a:stretch>
            <a:fillRect/>
          </a:stretch>
        </p:blipFill>
        <p:spPr>
          <a:xfrm>
            <a:off x="8494643" y="93883"/>
            <a:ext cx="570835" cy="824948"/>
          </a:xfrm>
          <a:prstGeom prst="rect">
            <a:avLst/>
          </a:prstGeom>
        </p:spPr>
      </p:pic>
    </p:spTree>
    <p:extLst>
      <p:ext uri="{BB962C8B-B14F-4D97-AF65-F5344CB8AC3E}">
        <p14:creationId xmlns:p14="http://schemas.microsoft.com/office/powerpoint/2010/main" val="29768838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6E47F58E-B37C-4C0C-B7DC-D3698493CABB}"/>
              </a:ext>
            </a:extLst>
          </p:cNvPr>
          <p:cNvSpPr>
            <a:spLocks noGrp="1"/>
          </p:cNvSpPr>
          <p:nvPr>
            <p:ph type="title"/>
          </p:nvPr>
        </p:nvSpPr>
        <p:spPr/>
        <p:txBody>
          <a:bodyPr/>
          <a:lstStyle/>
          <a:p>
            <a:r>
              <a:rPr lang="lv-LV" dirty="0"/>
              <a:t>Papildus darbības ārpus meža</a:t>
            </a:r>
          </a:p>
        </p:txBody>
      </p:sp>
      <p:sp>
        <p:nvSpPr>
          <p:cNvPr id="3" name="Satura vietturis 2">
            <a:extLst>
              <a:ext uri="{FF2B5EF4-FFF2-40B4-BE49-F238E27FC236}">
                <a16:creationId xmlns:a16="http://schemas.microsoft.com/office/drawing/2014/main" id="{714C0E00-3C00-4F77-B961-23A9B4B551C8}"/>
              </a:ext>
            </a:extLst>
          </p:cNvPr>
          <p:cNvSpPr>
            <a:spLocks noGrp="1"/>
          </p:cNvSpPr>
          <p:nvPr>
            <p:ph idx="1"/>
          </p:nvPr>
        </p:nvSpPr>
        <p:spPr>
          <a:xfrm>
            <a:off x="861391" y="1606830"/>
            <a:ext cx="6096000" cy="4373573"/>
          </a:xfrm>
        </p:spPr>
        <p:txBody>
          <a:bodyPr/>
          <a:lstStyle/>
          <a:p>
            <a:pPr marL="432000" indent="-324000">
              <a:lnSpc>
                <a:spcPct val="80000"/>
              </a:lnSpc>
              <a:spcBef>
                <a:spcPts val="567"/>
              </a:spcBef>
              <a:spcAft>
                <a:spcPts val="567"/>
              </a:spcAft>
              <a:buClr>
                <a:srgbClr val="FF6633"/>
              </a:buClr>
              <a:buSzPct val="45000"/>
              <a:buFont typeface="Wingdings" charset="2"/>
              <a:buChar char=""/>
            </a:pPr>
            <a:r>
              <a:rPr lang="lv-LV" sz="1700" b="1" spc="-1" dirty="0">
                <a:solidFill>
                  <a:schemeClr val="accent3">
                    <a:lumMod val="50000"/>
                  </a:schemeClr>
                </a:solidFill>
              </a:rPr>
              <a:t>Koksnes šķiedras ražošana </a:t>
            </a:r>
            <a:r>
              <a:rPr lang="lv-LV" sz="1700" spc="-1" dirty="0"/>
              <a:t>no šobrīd eksportējamās lapkoku papīrmalkas (2,5 milj. m3).</a:t>
            </a:r>
          </a:p>
          <a:p>
            <a:pPr marL="432000" indent="-324000">
              <a:lnSpc>
                <a:spcPct val="80000"/>
              </a:lnSpc>
              <a:spcBef>
                <a:spcPts val="567"/>
              </a:spcBef>
              <a:spcAft>
                <a:spcPts val="567"/>
              </a:spcAft>
              <a:buClr>
                <a:srgbClr val="FF6633"/>
              </a:buClr>
              <a:buSzPct val="45000"/>
              <a:buFont typeface="Wingdings" charset="2"/>
              <a:buChar char=""/>
            </a:pPr>
            <a:r>
              <a:rPr lang="lv-LV" sz="1700" b="1" spc="-1" dirty="0">
                <a:solidFill>
                  <a:schemeClr val="accent3">
                    <a:lumMod val="50000"/>
                  </a:schemeClr>
                </a:solidFill>
              </a:rPr>
              <a:t>Kūdras ieguves ierobežošana </a:t>
            </a:r>
            <a:r>
              <a:rPr lang="lv-LV" sz="1700" spc="-1" dirty="0">
                <a:solidFill>
                  <a:schemeClr val="accent3">
                    <a:lumMod val="50000"/>
                  </a:schemeClr>
                </a:solidFill>
              </a:rPr>
              <a:t>no 2025. gada.</a:t>
            </a:r>
          </a:p>
          <a:p>
            <a:pPr marL="432000" indent="-324000">
              <a:lnSpc>
                <a:spcPct val="80000"/>
              </a:lnSpc>
              <a:spcBef>
                <a:spcPts val="567"/>
              </a:spcBef>
              <a:spcAft>
                <a:spcPts val="567"/>
              </a:spcAft>
              <a:buClr>
                <a:srgbClr val="FF6633"/>
              </a:buClr>
              <a:buSzPct val="45000"/>
              <a:buFont typeface="Wingdings" charset="2"/>
              <a:buChar char=""/>
            </a:pPr>
            <a:r>
              <a:rPr lang="lv-LV" sz="1700" b="1" spc="-1" dirty="0" err="1">
                <a:solidFill>
                  <a:schemeClr val="accent3">
                    <a:lumMod val="50000"/>
                  </a:schemeClr>
                </a:solidFill>
              </a:rPr>
              <a:t>Buferjoslu</a:t>
            </a:r>
            <a:r>
              <a:rPr lang="lv-LV" sz="1700" b="1" spc="-1" dirty="0">
                <a:solidFill>
                  <a:schemeClr val="accent3">
                    <a:lumMod val="50000"/>
                  </a:schemeClr>
                </a:solidFill>
              </a:rPr>
              <a:t> apstādīšana </a:t>
            </a:r>
            <a:r>
              <a:rPr lang="lv-LV" sz="1700" spc="-1" dirty="0"/>
              <a:t>ar kokaugiem lauksaimniecībā izmantojamās zemēs (150 tūkst. ha).</a:t>
            </a:r>
          </a:p>
          <a:p>
            <a:endParaRPr lang="lv-LV" dirty="0"/>
          </a:p>
        </p:txBody>
      </p:sp>
      <p:sp>
        <p:nvSpPr>
          <p:cNvPr id="6" name="Slaida numura vietturis 5">
            <a:extLst>
              <a:ext uri="{FF2B5EF4-FFF2-40B4-BE49-F238E27FC236}">
                <a16:creationId xmlns:a16="http://schemas.microsoft.com/office/drawing/2014/main" id="{CC2C2D81-B822-4782-A15C-ACCB427E0A4A}"/>
              </a:ext>
            </a:extLst>
          </p:cNvPr>
          <p:cNvSpPr>
            <a:spLocks noGrp="1"/>
          </p:cNvSpPr>
          <p:nvPr>
            <p:ph type="sldNum" sz="quarter" idx="13"/>
          </p:nvPr>
        </p:nvSpPr>
        <p:spPr>
          <a:xfrm>
            <a:off x="8534399" y="6324600"/>
            <a:ext cx="390939" cy="304800"/>
          </a:xfrm>
        </p:spPr>
        <p:txBody>
          <a:bodyPr/>
          <a:lstStyle/>
          <a:p>
            <a:pPr>
              <a:defRPr/>
            </a:pPr>
            <a:fld id="{CC20AAD8-844E-432A-9347-57EBF0D1206E}" type="slidenum">
              <a:rPr lang="en-US" altLang="en-US" smtClean="0"/>
              <a:pPr>
                <a:defRPr/>
              </a:pPr>
              <a:t>28</a:t>
            </a:fld>
            <a:endParaRPr lang="en-US" altLang="en-US"/>
          </a:p>
        </p:txBody>
      </p:sp>
      <p:pic>
        <p:nvPicPr>
          <p:cNvPr id="7" name="Attēls 6">
            <a:extLst>
              <a:ext uri="{FF2B5EF4-FFF2-40B4-BE49-F238E27FC236}">
                <a16:creationId xmlns:a16="http://schemas.microsoft.com/office/drawing/2014/main" id="{49E4E3C5-5AD6-4623-8589-411E77DFF6DA}"/>
              </a:ext>
            </a:extLst>
          </p:cNvPr>
          <p:cNvPicPr>
            <a:picLocks noChangeAspect="1"/>
          </p:cNvPicPr>
          <p:nvPr/>
        </p:nvPicPr>
        <p:blipFill>
          <a:blip r:embed="rId2"/>
          <a:stretch>
            <a:fillRect/>
          </a:stretch>
        </p:blipFill>
        <p:spPr>
          <a:xfrm>
            <a:off x="8494643" y="93883"/>
            <a:ext cx="570835" cy="824948"/>
          </a:xfrm>
          <a:prstGeom prst="rect">
            <a:avLst/>
          </a:prstGeom>
        </p:spPr>
      </p:pic>
    </p:spTree>
    <p:extLst>
      <p:ext uri="{BB962C8B-B14F-4D97-AF65-F5344CB8AC3E}">
        <p14:creationId xmlns:p14="http://schemas.microsoft.com/office/powerpoint/2010/main" val="19917463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irsraksts 5">
            <a:extLst>
              <a:ext uri="{FF2B5EF4-FFF2-40B4-BE49-F238E27FC236}">
                <a16:creationId xmlns:a16="http://schemas.microsoft.com/office/drawing/2014/main" id="{26CD2773-3164-467E-8595-D9C1A5318E13}"/>
              </a:ext>
            </a:extLst>
          </p:cNvPr>
          <p:cNvSpPr>
            <a:spLocks noGrp="1"/>
          </p:cNvSpPr>
          <p:nvPr>
            <p:ph type="title"/>
          </p:nvPr>
        </p:nvSpPr>
        <p:spPr>
          <a:xfrm>
            <a:off x="1974574" y="132522"/>
            <a:ext cx="6096000" cy="1036642"/>
          </a:xfrm>
        </p:spPr>
        <p:txBody>
          <a:bodyPr/>
          <a:lstStyle/>
          <a:p>
            <a:r>
              <a:rPr lang="lv-LV" sz="2000" spc="-1" dirty="0"/>
              <a:t>Mērķtiecīgas meža apsaimniekošanas scenārijs - nosacījumi</a:t>
            </a:r>
            <a:endParaRPr lang="lv-LV" dirty="0"/>
          </a:p>
        </p:txBody>
      </p:sp>
      <p:pic>
        <p:nvPicPr>
          <p:cNvPr id="10" name="Picture 184">
            <a:extLst>
              <a:ext uri="{FF2B5EF4-FFF2-40B4-BE49-F238E27FC236}">
                <a16:creationId xmlns:a16="http://schemas.microsoft.com/office/drawing/2014/main" id="{74A2841B-4FD9-40BF-9D70-9FE908BD79B6}"/>
              </a:ext>
            </a:extLst>
          </p:cNvPr>
          <p:cNvPicPr>
            <a:picLocks noGrp="1"/>
          </p:cNvPicPr>
          <p:nvPr>
            <p:ph idx="1"/>
          </p:nvPr>
        </p:nvPicPr>
        <p:blipFill>
          <a:blip r:embed="rId2" cstate="print"/>
          <a:stretch/>
        </p:blipFill>
        <p:spPr>
          <a:xfrm>
            <a:off x="288235" y="1513380"/>
            <a:ext cx="8567530" cy="4486202"/>
          </a:xfrm>
          <a:prstGeom prst="rect">
            <a:avLst/>
          </a:prstGeom>
          <a:ln w="0">
            <a:noFill/>
          </a:ln>
        </p:spPr>
      </p:pic>
      <p:pic>
        <p:nvPicPr>
          <p:cNvPr id="13" name="Attēls 12">
            <a:extLst>
              <a:ext uri="{FF2B5EF4-FFF2-40B4-BE49-F238E27FC236}">
                <a16:creationId xmlns:a16="http://schemas.microsoft.com/office/drawing/2014/main" id="{D6254032-B54F-4E52-A953-04ECA5B358AB}"/>
              </a:ext>
            </a:extLst>
          </p:cNvPr>
          <p:cNvPicPr>
            <a:picLocks noChangeAspect="1"/>
          </p:cNvPicPr>
          <p:nvPr/>
        </p:nvPicPr>
        <p:blipFill>
          <a:blip r:embed="rId3"/>
          <a:stretch>
            <a:fillRect/>
          </a:stretch>
        </p:blipFill>
        <p:spPr>
          <a:xfrm>
            <a:off x="8494643" y="93883"/>
            <a:ext cx="570835" cy="824948"/>
          </a:xfrm>
          <a:prstGeom prst="rect">
            <a:avLst/>
          </a:prstGeom>
        </p:spPr>
      </p:pic>
      <p:sp>
        <p:nvSpPr>
          <p:cNvPr id="14" name="TextBox 13">
            <a:extLst>
              <a:ext uri="{FF2B5EF4-FFF2-40B4-BE49-F238E27FC236}">
                <a16:creationId xmlns:a16="http://schemas.microsoft.com/office/drawing/2014/main" id="{355B7E2D-ABAA-4E33-A4ED-5C0C4692EFF6}"/>
              </a:ext>
            </a:extLst>
          </p:cNvPr>
          <p:cNvSpPr txBox="1"/>
          <p:nvPr/>
        </p:nvSpPr>
        <p:spPr>
          <a:xfrm>
            <a:off x="2295939" y="6240188"/>
            <a:ext cx="5118709" cy="353943"/>
          </a:xfrm>
          <a:prstGeom prst="rect">
            <a:avLst/>
          </a:prstGeom>
          <a:noFill/>
        </p:spPr>
        <p:txBody>
          <a:bodyPr wrap="none" rtlCol="0">
            <a:spAutoFit/>
          </a:bodyPr>
          <a:lstStyle/>
          <a:p>
            <a:r>
              <a:rPr lang="lv-LV"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Nepieciešamas normatīvo aktu izmaiņas</a:t>
            </a:r>
          </a:p>
        </p:txBody>
      </p:sp>
      <p:sp>
        <p:nvSpPr>
          <p:cNvPr id="15" name="Slaida numura vietturis 14">
            <a:extLst>
              <a:ext uri="{FF2B5EF4-FFF2-40B4-BE49-F238E27FC236}">
                <a16:creationId xmlns:a16="http://schemas.microsoft.com/office/drawing/2014/main" id="{700DABD9-FF33-487B-8D47-443219E0D969}"/>
              </a:ext>
            </a:extLst>
          </p:cNvPr>
          <p:cNvSpPr>
            <a:spLocks noGrp="1"/>
          </p:cNvSpPr>
          <p:nvPr>
            <p:ph type="sldNum" sz="quarter" idx="13"/>
          </p:nvPr>
        </p:nvSpPr>
        <p:spPr>
          <a:xfrm>
            <a:off x="8494643" y="6343798"/>
            <a:ext cx="437817" cy="353943"/>
          </a:xfrm>
        </p:spPr>
        <p:txBody>
          <a:bodyPr/>
          <a:lstStyle/>
          <a:p>
            <a:pPr>
              <a:defRPr/>
            </a:pPr>
            <a:fld id="{CC20AAD8-844E-432A-9347-57EBF0D1206E}" type="slidenum">
              <a:rPr lang="en-US" altLang="en-US" smtClean="0"/>
              <a:pPr>
                <a:defRPr/>
              </a:pPr>
              <a:t>29</a:t>
            </a:fld>
            <a:endParaRPr lang="en-US" altLang="en-US"/>
          </a:p>
        </p:txBody>
      </p:sp>
    </p:spTree>
    <p:extLst>
      <p:ext uri="{BB962C8B-B14F-4D97-AF65-F5344CB8AC3E}">
        <p14:creationId xmlns:p14="http://schemas.microsoft.com/office/powerpoint/2010/main" val="4244219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8F7D9CB3-1904-4918-8519-3AE934D2D4C5}"/>
              </a:ext>
            </a:extLst>
          </p:cNvPr>
          <p:cNvSpPr>
            <a:spLocks noGrp="1"/>
          </p:cNvSpPr>
          <p:nvPr>
            <p:ph type="title"/>
          </p:nvPr>
        </p:nvSpPr>
        <p:spPr>
          <a:xfrm>
            <a:off x="2027583" y="381000"/>
            <a:ext cx="6659217" cy="1036642"/>
          </a:xfrm>
        </p:spPr>
        <p:txBody>
          <a:bodyPr>
            <a:normAutofit/>
          </a:bodyPr>
          <a:lstStyle/>
          <a:p>
            <a:r>
              <a:rPr lang="lv-LV" sz="1800" dirty="0"/>
              <a:t>Ilgtspējīga meža apsaimniekošanas monitorings</a:t>
            </a:r>
          </a:p>
        </p:txBody>
      </p:sp>
      <p:sp>
        <p:nvSpPr>
          <p:cNvPr id="3" name="Satura vietturis 2">
            <a:extLst>
              <a:ext uri="{FF2B5EF4-FFF2-40B4-BE49-F238E27FC236}">
                <a16:creationId xmlns:a16="http://schemas.microsoft.com/office/drawing/2014/main" id="{DDCE9D36-4DF7-4445-A55D-0AF0E5DBE4AF}"/>
              </a:ext>
            </a:extLst>
          </p:cNvPr>
          <p:cNvSpPr>
            <a:spLocks noGrp="1"/>
          </p:cNvSpPr>
          <p:nvPr>
            <p:ph idx="1"/>
          </p:nvPr>
        </p:nvSpPr>
        <p:spPr>
          <a:xfrm>
            <a:off x="765313" y="5546035"/>
            <a:ext cx="8073887" cy="1155715"/>
          </a:xfrm>
        </p:spPr>
        <p:txBody>
          <a:bodyPr>
            <a:normAutofit fontScale="92500" lnSpcReduction="20000"/>
          </a:bodyPr>
          <a:lstStyle/>
          <a:p>
            <a:r>
              <a:rPr lang="lv-LV" sz="1600" dirty="0"/>
              <a:t>Saskaņā ar Meža likuma 2.panta (3) ZM veic </a:t>
            </a:r>
            <a:r>
              <a:rPr lang="lv-LV" sz="1600" b="0" i="0" dirty="0">
                <a:effectLst/>
              </a:rPr>
              <a:t>meža ilgtspējīgas apsaimniekošanas novērtēšanu, ievērojot Paneiropas meža ilgtspējīgas apsaimniekošanas kritērijus un indikatorus;</a:t>
            </a:r>
          </a:p>
          <a:p>
            <a:r>
              <a:rPr lang="lv-LV" sz="1600" dirty="0"/>
              <a:t>Latvijas nacionālā kritēriju un indikatoru sistēma noteikta MK noteikumos «Meža ilgtspējīgas apsaimniekošanas novērtēšanas kārtība».  </a:t>
            </a:r>
          </a:p>
        </p:txBody>
      </p:sp>
      <p:sp>
        <p:nvSpPr>
          <p:cNvPr id="6" name="Slaida numura vietturis 5">
            <a:extLst>
              <a:ext uri="{FF2B5EF4-FFF2-40B4-BE49-F238E27FC236}">
                <a16:creationId xmlns:a16="http://schemas.microsoft.com/office/drawing/2014/main" id="{22DCFA95-078D-448D-B2C4-66FF894E1F0E}"/>
              </a:ext>
            </a:extLst>
          </p:cNvPr>
          <p:cNvSpPr>
            <a:spLocks noGrp="1"/>
          </p:cNvSpPr>
          <p:nvPr>
            <p:ph type="sldNum" sz="quarter" idx="13"/>
          </p:nvPr>
        </p:nvSpPr>
        <p:spPr/>
        <p:txBody>
          <a:bodyPr/>
          <a:lstStyle/>
          <a:p>
            <a:pPr>
              <a:defRPr/>
            </a:pPr>
            <a:fld id="{3F145C17-0790-4DE9-9FFF-FF94760C83AB}" type="slidenum">
              <a:rPr lang="en-US" altLang="en-US" smtClean="0"/>
              <a:pPr>
                <a:defRPr/>
              </a:pPr>
              <a:t>3</a:t>
            </a:fld>
            <a:endParaRPr lang="en-US" altLang="en-US"/>
          </a:p>
        </p:txBody>
      </p:sp>
      <p:grpSp>
        <p:nvGrpSpPr>
          <p:cNvPr id="8" name="Grupa 7">
            <a:extLst>
              <a:ext uri="{FF2B5EF4-FFF2-40B4-BE49-F238E27FC236}">
                <a16:creationId xmlns:a16="http://schemas.microsoft.com/office/drawing/2014/main" id="{258FCD88-4948-414E-8201-D465971978E8}"/>
              </a:ext>
            </a:extLst>
          </p:cNvPr>
          <p:cNvGrpSpPr/>
          <p:nvPr/>
        </p:nvGrpSpPr>
        <p:grpSpPr>
          <a:xfrm>
            <a:off x="3421063" y="1136818"/>
            <a:ext cx="5113337" cy="4195762"/>
            <a:chOff x="2411413" y="1557338"/>
            <a:chExt cx="5113337" cy="4195762"/>
          </a:xfrm>
        </p:grpSpPr>
        <p:pic>
          <p:nvPicPr>
            <p:cNvPr id="9" name="Picture 2" descr="Mezsaimn_cikls">
              <a:extLst>
                <a:ext uri="{FF2B5EF4-FFF2-40B4-BE49-F238E27FC236}">
                  <a16:creationId xmlns:a16="http://schemas.microsoft.com/office/drawing/2014/main" id="{66A65710-EA0A-47A2-9918-590CBE6A8C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9063" y="1844675"/>
              <a:ext cx="4776787"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āls 2">
              <a:extLst>
                <a:ext uri="{FF2B5EF4-FFF2-40B4-BE49-F238E27FC236}">
                  <a16:creationId xmlns:a16="http://schemas.microsoft.com/office/drawing/2014/main" id="{FC7A3BE2-F08B-40AD-82B8-5E085EAB0392}"/>
                </a:ext>
              </a:extLst>
            </p:cNvPr>
            <p:cNvSpPr>
              <a:spLocks noChangeArrowheads="1"/>
            </p:cNvSpPr>
            <p:nvPr/>
          </p:nvSpPr>
          <p:spPr bwMode="auto">
            <a:xfrm>
              <a:off x="2411413" y="1557338"/>
              <a:ext cx="3600450" cy="3455987"/>
            </a:xfrm>
            <a:prstGeom prst="ellipse">
              <a:avLst/>
            </a:prstGeom>
            <a:noFill/>
            <a:ln w="9525" algn="ctr">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endParaRPr lang="lv-LV" altLang="lv-LV" sz="4400">
                <a:solidFill>
                  <a:srgbClr val="003300"/>
                </a:solidFill>
                <a:latin typeface="Arial" panose="020B0604020202020204" pitchFamily="34" charset="0"/>
              </a:endParaRPr>
            </a:p>
          </p:txBody>
        </p:sp>
        <p:sp>
          <p:nvSpPr>
            <p:cNvPr id="11" name="Ovāls 6">
              <a:extLst>
                <a:ext uri="{FF2B5EF4-FFF2-40B4-BE49-F238E27FC236}">
                  <a16:creationId xmlns:a16="http://schemas.microsoft.com/office/drawing/2014/main" id="{116B8288-C061-4F58-9A3E-A08ECB02E64C}"/>
                </a:ext>
              </a:extLst>
            </p:cNvPr>
            <p:cNvSpPr>
              <a:spLocks noChangeArrowheads="1"/>
            </p:cNvSpPr>
            <p:nvPr/>
          </p:nvSpPr>
          <p:spPr bwMode="auto">
            <a:xfrm>
              <a:off x="3924300" y="1557338"/>
              <a:ext cx="3600450" cy="3455987"/>
            </a:xfrm>
            <a:prstGeom prst="ellipse">
              <a:avLst/>
            </a:prstGeom>
            <a:noFill/>
            <a:ln w="9525" algn="ctr">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endParaRPr lang="lv-LV" altLang="lv-LV" sz="4400">
                <a:solidFill>
                  <a:srgbClr val="003300"/>
                </a:solidFill>
                <a:latin typeface="Arial" panose="020B0604020202020204" pitchFamily="34" charset="0"/>
              </a:endParaRPr>
            </a:p>
          </p:txBody>
        </p:sp>
        <p:sp>
          <p:nvSpPr>
            <p:cNvPr id="12" name="Ovāls 7">
              <a:extLst>
                <a:ext uri="{FF2B5EF4-FFF2-40B4-BE49-F238E27FC236}">
                  <a16:creationId xmlns:a16="http://schemas.microsoft.com/office/drawing/2014/main" id="{A0C85592-B537-4CBC-B54F-522EBD680613}"/>
                </a:ext>
              </a:extLst>
            </p:cNvPr>
            <p:cNvSpPr>
              <a:spLocks noChangeArrowheads="1"/>
            </p:cNvSpPr>
            <p:nvPr/>
          </p:nvSpPr>
          <p:spPr bwMode="auto">
            <a:xfrm>
              <a:off x="3303588" y="2295525"/>
              <a:ext cx="3600450" cy="3457575"/>
            </a:xfrm>
            <a:prstGeom prst="ellipse">
              <a:avLst/>
            </a:prstGeom>
            <a:noFill/>
            <a:ln w="9525" algn="ctr">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endParaRPr lang="lv-LV" altLang="lv-LV" sz="4400">
                <a:solidFill>
                  <a:srgbClr val="003300"/>
                </a:solidFill>
                <a:latin typeface="Arial" panose="020B0604020202020204" pitchFamily="34" charset="0"/>
              </a:endParaRPr>
            </a:p>
          </p:txBody>
        </p:sp>
      </p:grpSp>
      <p:sp>
        <p:nvSpPr>
          <p:cNvPr id="13" name="TextBox 12">
            <a:extLst>
              <a:ext uri="{FF2B5EF4-FFF2-40B4-BE49-F238E27FC236}">
                <a16:creationId xmlns:a16="http://schemas.microsoft.com/office/drawing/2014/main" id="{8EC75FF4-3E26-4B54-BFFC-D4AE8EA59969}"/>
              </a:ext>
            </a:extLst>
          </p:cNvPr>
          <p:cNvSpPr txBox="1"/>
          <p:nvPr/>
        </p:nvSpPr>
        <p:spPr>
          <a:xfrm>
            <a:off x="7205042" y="1407825"/>
            <a:ext cx="1729408" cy="584775"/>
          </a:xfrm>
          <a:prstGeom prst="rect">
            <a:avLst/>
          </a:prstGeom>
          <a:noFill/>
        </p:spPr>
        <p:txBody>
          <a:bodyPr wrap="square" rtlCol="0">
            <a:spAutoFit/>
          </a:bodyPr>
          <a:lstStyle/>
          <a:p>
            <a:r>
              <a:rPr lang="lv-LV" sz="1600" dirty="0">
                <a:latin typeface="Verdana" panose="020B0604030504040204" pitchFamily="34" charset="0"/>
                <a:ea typeface="Verdana" panose="020B0604030504040204" pitchFamily="34" charset="0"/>
                <a:cs typeface="Verdana" panose="020B0604030504040204" pitchFamily="34" charset="0"/>
              </a:rPr>
              <a:t>Ekonomiskais aspekts</a:t>
            </a:r>
          </a:p>
        </p:txBody>
      </p:sp>
      <p:sp>
        <p:nvSpPr>
          <p:cNvPr id="15" name="TextBox 14">
            <a:extLst>
              <a:ext uri="{FF2B5EF4-FFF2-40B4-BE49-F238E27FC236}">
                <a16:creationId xmlns:a16="http://schemas.microsoft.com/office/drawing/2014/main" id="{25670E8E-A139-41A6-8ECA-530B9F901688}"/>
              </a:ext>
            </a:extLst>
          </p:cNvPr>
          <p:cNvSpPr txBox="1"/>
          <p:nvPr/>
        </p:nvSpPr>
        <p:spPr>
          <a:xfrm>
            <a:off x="3270940" y="1433594"/>
            <a:ext cx="1510610" cy="584775"/>
          </a:xfrm>
          <a:prstGeom prst="rect">
            <a:avLst/>
          </a:prstGeom>
          <a:noFill/>
        </p:spPr>
        <p:txBody>
          <a:bodyPr wrap="square">
            <a:spAutoFit/>
          </a:bodyPr>
          <a:lstStyle/>
          <a:p>
            <a:pPr>
              <a:buFontTx/>
              <a:buNone/>
              <a:defRPr/>
            </a:pPr>
            <a:r>
              <a:rPr lang="lv-LV" altLang="lv-LV" sz="1600" dirty="0">
                <a:latin typeface="Verdana" panose="020B0604030504040204" pitchFamily="34" charset="0"/>
                <a:ea typeface="Verdana" panose="020B0604030504040204" pitchFamily="34" charset="0"/>
                <a:cs typeface="Verdana" panose="020B0604030504040204" pitchFamily="34" charset="0"/>
              </a:rPr>
              <a:t>Ekoloģiskais aspekts</a:t>
            </a:r>
          </a:p>
        </p:txBody>
      </p:sp>
      <p:sp>
        <p:nvSpPr>
          <p:cNvPr id="17" name="TextBox 16">
            <a:extLst>
              <a:ext uri="{FF2B5EF4-FFF2-40B4-BE49-F238E27FC236}">
                <a16:creationId xmlns:a16="http://schemas.microsoft.com/office/drawing/2014/main" id="{FAB12A92-C60F-4C18-B80E-8143D7A47134}"/>
              </a:ext>
            </a:extLst>
          </p:cNvPr>
          <p:cNvSpPr txBox="1"/>
          <p:nvPr/>
        </p:nvSpPr>
        <p:spPr>
          <a:xfrm>
            <a:off x="5560356" y="4650002"/>
            <a:ext cx="1782073" cy="584775"/>
          </a:xfrm>
          <a:prstGeom prst="rect">
            <a:avLst/>
          </a:prstGeom>
          <a:noFill/>
        </p:spPr>
        <p:txBody>
          <a:bodyPr wrap="square">
            <a:spAutoFit/>
          </a:bodyPr>
          <a:lstStyle/>
          <a:p>
            <a:pPr eaLnBrk="0" hangingPunct="0">
              <a:spcBef>
                <a:spcPct val="20000"/>
              </a:spcBef>
              <a:defRPr/>
            </a:pPr>
            <a:r>
              <a:rPr lang="lv-LV" sz="1600" dirty="0">
                <a:solidFill>
                  <a:schemeClr val="tx1"/>
                </a:solidFill>
                <a:latin typeface="Verdana" panose="020B0604030504040204" pitchFamily="34" charset="0"/>
                <a:ea typeface="Verdana" panose="020B0604030504040204" pitchFamily="34" charset="0"/>
                <a:cs typeface="Verdana" panose="020B0604030504040204" pitchFamily="34" charset="0"/>
              </a:rPr>
              <a:t>Sociālais aspekts</a:t>
            </a:r>
          </a:p>
        </p:txBody>
      </p:sp>
      <p:sp>
        <p:nvSpPr>
          <p:cNvPr id="4" name="TextBox 3">
            <a:extLst>
              <a:ext uri="{FF2B5EF4-FFF2-40B4-BE49-F238E27FC236}">
                <a16:creationId xmlns:a16="http://schemas.microsoft.com/office/drawing/2014/main" id="{D16007C4-2B5D-4BD0-AC56-416B1D8B4D6A}"/>
              </a:ext>
            </a:extLst>
          </p:cNvPr>
          <p:cNvSpPr txBox="1"/>
          <p:nvPr/>
        </p:nvSpPr>
        <p:spPr>
          <a:xfrm>
            <a:off x="974035" y="2763078"/>
            <a:ext cx="2162866" cy="1138773"/>
          </a:xfrm>
          <a:prstGeom prst="rect">
            <a:avLst/>
          </a:prstGeom>
          <a:noFill/>
        </p:spPr>
        <p:txBody>
          <a:bodyPr wrap="square" rtlCol="0">
            <a:spAutoFit/>
          </a:bodyPr>
          <a:lstStyle/>
          <a:p>
            <a:r>
              <a:rPr lang="lv-LV" dirty="0">
                <a:latin typeface="Verdana" panose="020B0604030504040204" pitchFamily="34" charset="0"/>
                <a:ea typeface="Verdana" panose="020B0604030504040204" pitchFamily="34" charset="0"/>
                <a:cs typeface="Verdana" panose="020B0604030504040204" pitchFamily="34" charset="0"/>
              </a:rPr>
              <a:t>Ik pa 5 gadiem apkopojam informāciju 34 rādītāju griezumā</a:t>
            </a:r>
          </a:p>
        </p:txBody>
      </p:sp>
    </p:spTree>
    <p:extLst>
      <p:ext uri="{BB962C8B-B14F-4D97-AF65-F5344CB8AC3E}">
        <p14:creationId xmlns:p14="http://schemas.microsoft.com/office/powerpoint/2010/main" val="19287725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PlaceHolder 1"/>
          <p:cNvSpPr>
            <a:spLocks noGrp="1"/>
          </p:cNvSpPr>
          <p:nvPr>
            <p:ph type="title"/>
          </p:nvPr>
        </p:nvSpPr>
        <p:spPr>
          <a:xfrm>
            <a:off x="163276" y="361"/>
            <a:ext cx="8000504" cy="705317"/>
          </a:xfrm>
          <a:prstGeom prst="rect">
            <a:avLst/>
          </a:prstGeom>
          <a:noFill/>
          <a:ln w="0">
            <a:noFill/>
          </a:ln>
        </p:spPr>
        <p:txBody>
          <a:bodyPr vert="horz" wrap="square" lIns="0" tIns="0" rIns="0" bIns="0" numCol="1" anchor="ctr" anchorCtr="1" compatLnSpc="1">
            <a:prstTxWarp prst="textNoShape">
              <a:avLst/>
            </a:prstTxWarp>
            <a:noAutofit/>
          </a:bodyPr>
          <a:lstStyle/>
          <a:p>
            <a:pPr algn="ctr">
              <a:buNone/>
            </a:pPr>
            <a:r>
              <a:rPr lang="lv-LV" sz="1800" b="1" spc="-1" dirty="0">
                <a:latin typeface="Verdana" panose="020B0604030504040204" pitchFamily="34" charset="0"/>
                <a:ea typeface="Verdana" panose="020B0604030504040204" pitchFamily="34" charset="0"/>
                <a:cs typeface="Verdana" panose="020B0604030504040204" pitchFamily="34" charset="0"/>
              </a:rPr>
              <a:t>Mērķtiecīga meža apsaimniekošana un organisko augšņu apmežošana</a:t>
            </a:r>
          </a:p>
        </p:txBody>
      </p:sp>
      <p:graphicFrame>
        <p:nvGraphicFramePr>
          <p:cNvPr id="178" name="Chart 177"/>
          <p:cNvGraphicFramePr/>
          <p:nvPr>
            <p:extLst>
              <p:ext uri="{D42A27DB-BD31-4B8C-83A1-F6EECF244321}">
                <p14:modId xmlns:p14="http://schemas.microsoft.com/office/powerpoint/2010/main" val="873875159"/>
              </p:ext>
            </p:extLst>
          </p:nvPr>
        </p:nvGraphicFramePr>
        <p:xfrm>
          <a:off x="165234" y="1013792"/>
          <a:ext cx="4794391" cy="3119728"/>
        </p:xfrm>
        <a:graphic>
          <a:graphicData uri="http://schemas.openxmlformats.org/drawingml/2006/chart">
            <c:chart xmlns:c="http://schemas.openxmlformats.org/drawingml/2006/chart" xmlns:r="http://schemas.openxmlformats.org/officeDocument/2006/relationships" r:id="rId2"/>
          </a:graphicData>
        </a:graphic>
      </p:graphicFrame>
      <p:pic>
        <p:nvPicPr>
          <p:cNvPr id="179" name="Picture 178"/>
          <p:cNvPicPr/>
          <p:nvPr/>
        </p:nvPicPr>
        <p:blipFill>
          <a:blip r:embed="rId3" cstate="print"/>
          <a:stretch/>
        </p:blipFill>
        <p:spPr>
          <a:xfrm>
            <a:off x="4841688" y="2115642"/>
            <a:ext cx="4302312" cy="1270284"/>
          </a:xfrm>
          <a:prstGeom prst="rect">
            <a:avLst/>
          </a:prstGeom>
          <a:ln w="0">
            <a:noFill/>
          </a:ln>
        </p:spPr>
      </p:pic>
      <p:pic>
        <p:nvPicPr>
          <p:cNvPr id="180" name="Picture 179"/>
          <p:cNvPicPr/>
          <p:nvPr/>
        </p:nvPicPr>
        <p:blipFill>
          <a:blip r:embed="rId4" cstate="print"/>
          <a:stretch/>
        </p:blipFill>
        <p:spPr>
          <a:xfrm>
            <a:off x="604447" y="4198502"/>
            <a:ext cx="7934214" cy="2491912"/>
          </a:xfrm>
          <a:prstGeom prst="rect">
            <a:avLst/>
          </a:prstGeom>
          <a:ln w="0">
            <a:noFill/>
          </a:ln>
        </p:spPr>
      </p:pic>
      <p:sp>
        <p:nvSpPr>
          <p:cNvPr id="181" name="TextBox 180"/>
          <p:cNvSpPr txBox="1"/>
          <p:nvPr/>
        </p:nvSpPr>
        <p:spPr>
          <a:xfrm>
            <a:off x="7267397" y="5395313"/>
            <a:ext cx="1826727" cy="497337"/>
          </a:xfrm>
          <a:prstGeom prst="rect">
            <a:avLst/>
          </a:prstGeom>
          <a:solidFill>
            <a:srgbClr val="EEEEEE">
              <a:alpha val="56000"/>
            </a:srgbClr>
          </a:solidFill>
          <a:ln w="0">
            <a:noFill/>
          </a:ln>
        </p:spPr>
        <p:txBody>
          <a:bodyPr lIns="81638" tIns="40819" rIns="81638" bIns="40819" anchor="t">
            <a:noAutofit/>
          </a:bodyPr>
          <a:lstStyle/>
          <a:p>
            <a:pPr algn="ctr">
              <a:buNone/>
            </a:pPr>
            <a:r>
              <a:rPr lang="lv-LV" sz="1633" b="1" i="1" spc="-1">
                <a:solidFill>
                  <a:srgbClr val="C9211E"/>
                </a:solidFill>
                <a:latin typeface="Times New Roman"/>
              </a:rPr>
              <a:t>Ikdienišķais sc. 10873 Gg CO</a:t>
            </a:r>
            <a:r>
              <a:rPr lang="lv-LV" sz="1633" b="1" i="1" spc="-1" baseline="-8000">
                <a:solidFill>
                  <a:srgbClr val="C9211E"/>
                </a:solidFill>
                <a:latin typeface="Times New Roman"/>
              </a:rPr>
              <a:t>2</a:t>
            </a:r>
            <a:r>
              <a:rPr lang="lv-LV" sz="1633" b="1" i="1" spc="-1">
                <a:solidFill>
                  <a:srgbClr val="C9211E"/>
                </a:solidFill>
                <a:latin typeface="Times New Roman"/>
              </a:rPr>
              <a:t> ekv.</a:t>
            </a:r>
            <a:endParaRPr lang="lv-LV" sz="1633" spc="-1">
              <a:latin typeface="Times New Roman"/>
            </a:endParaRPr>
          </a:p>
        </p:txBody>
      </p:sp>
      <p:pic>
        <p:nvPicPr>
          <p:cNvPr id="7" name="Attēls 6">
            <a:extLst>
              <a:ext uri="{FF2B5EF4-FFF2-40B4-BE49-F238E27FC236}">
                <a16:creationId xmlns:a16="http://schemas.microsoft.com/office/drawing/2014/main" id="{8936802E-6D04-493E-B73B-4DDA474989F2}"/>
              </a:ext>
            </a:extLst>
          </p:cNvPr>
          <p:cNvPicPr>
            <a:picLocks noChangeAspect="1"/>
          </p:cNvPicPr>
          <p:nvPr/>
        </p:nvPicPr>
        <p:blipFill>
          <a:blip r:embed="rId5"/>
          <a:stretch>
            <a:fillRect/>
          </a:stretch>
        </p:blipFill>
        <p:spPr>
          <a:xfrm>
            <a:off x="8494643" y="93883"/>
            <a:ext cx="570835" cy="824948"/>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D1343499-94AF-4452-B9E4-76C1639D369B}"/>
              </a:ext>
            </a:extLst>
          </p:cNvPr>
          <p:cNvSpPr>
            <a:spLocks noGrp="1"/>
          </p:cNvSpPr>
          <p:nvPr>
            <p:ph type="title"/>
          </p:nvPr>
        </p:nvSpPr>
        <p:spPr/>
        <p:txBody>
          <a:bodyPr/>
          <a:lstStyle/>
          <a:p>
            <a:r>
              <a:rPr lang="lv-LV" dirty="0"/>
              <a:t>Rezultāti – izaudzētais apjoms</a:t>
            </a:r>
          </a:p>
        </p:txBody>
      </p:sp>
      <p:sp>
        <p:nvSpPr>
          <p:cNvPr id="6" name="Slaida numura vietturis 5">
            <a:extLst>
              <a:ext uri="{FF2B5EF4-FFF2-40B4-BE49-F238E27FC236}">
                <a16:creationId xmlns:a16="http://schemas.microsoft.com/office/drawing/2014/main" id="{682455CE-BE3A-4BC7-B92C-4414D2307184}"/>
              </a:ext>
            </a:extLst>
          </p:cNvPr>
          <p:cNvSpPr>
            <a:spLocks noGrp="1"/>
          </p:cNvSpPr>
          <p:nvPr>
            <p:ph type="sldNum" sz="quarter" idx="13"/>
          </p:nvPr>
        </p:nvSpPr>
        <p:spPr>
          <a:xfrm>
            <a:off x="8458200" y="6324600"/>
            <a:ext cx="381000" cy="304800"/>
          </a:xfrm>
        </p:spPr>
        <p:txBody>
          <a:bodyPr/>
          <a:lstStyle/>
          <a:p>
            <a:pPr>
              <a:defRPr/>
            </a:pPr>
            <a:fld id="{CC20AAD8-844E-432A-9347-57EBF0D1206E}" type="slidenum">
              <a:rPr lang="en-US" altLang="en-US" smtClean="0"/>
              <a:pPr>
                <a:defRPr/>
              </a:pPr>
              <a:t>31</a:t>
            </a:fld>
            <a:endParaRPr lang="en-US" altLang="en-US"/>
          </a:p>
        </p:txBody>
      </p:sp>
      <p:pic>
        <p:nvPicPr>
          <p:cNvPr id="7" name="Picture 5">
            <a:extLst>
              <a:ext uri="{FF2B5EF4-FFF2-40B4-BE49-F238E27FC236}">
                <a16:creationId xmlns:a16="http://schemas.microsoft.com/office/drawing/2014/main" id="{BA693FED-2952-49AC-BEFC-054304EB6E82}"/>
              </a:ext>
            </a:extLst>
          </p:cNvPr>
          <p:cNvPicPr>
            <a:picLocks noGrp="1"/>
          </p:cNvPicPr>
          <p:nvPr>
            <p:ph idx="1"/>
          </p:nvPr>
        </p:nvPicPr>
        <p:blipFill>
          <a:blip r:embed="rId2" cstate="print"/>
          <a:stretch/>
        </p:blipFill>
        <p:spPr>
          <a:xfrm>
            <a:off x="594691" y="1417642"/>
            <a:ext cx="8054009" cy="5340967"/>
          </a:xfrm>
          <a:prstGeom prst="rect">
            <a:avLst/>
          </a:prstGeom>
          <a:ln w="0">
            <a:noFill/>
          </a:ln>
        </p:spPr>
      </p:pic>
      <p:pic>
        <p:nvPicPr>
          <p:cNvPr id="5" name="Attēls 4">
            <a:extLst>
              <a:ext uri="{FF2B5EF4-FFF2-40B4-BE49-F238E27FC236}">
                <a16:creationId xmlns:a16="http://schemas.microsoft.com/office/drawing/2014/main" id="{D063E872-6938-46A3-867E-18678CD03C9E}"/>
              </a:ext>
            </a:extLst>
          </p:cNvPr>
          <p:cNvPicPr>
            <a:picLocks noChangeAspect="1"/>
          </p:cNvPicPr>
          <p:nvPr/>
        </p:nvPicPr>
        <p:blipFill>
          <a:blip r:embed="rId3"/>
          <a:stretch>
            <a:fillRect/>
          </a:stretch>
        </p:blipFill>
        <p:spPr>
          <a:xfrm>
            <a:off x="8494643" y="93883"/>
            <a:ext cx="570835" cy="824948"/>
          </a:xfrm>
          <a:prstGeom prst="rect">
            <a:avLst/>
          </a:prstGeom>
        </p:spPr>
      </p:pic>
    </p:spTree>
    <p:extLst>
      <p:ext uri="{BB962C8B-B14F-4D97-AF65-F5344CB8AC3E}">
        <p14:creationId xmlns:p14="http://schemas.microsoft.com/office/powerpoint/2010/main" val="244027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PlaceHolder 1"/>
          <p:cNvSpPr>
            <a:spLocks noGrp="1"/>
          </p:cNvSpPr>
          <p:nvPr>
            <p:ph type="title"/>
          </p:nvPr>
        </p:nvSpPr>
        <p:spPr>
          <a:xfrm>
            <a:off x="163276" y="362"/>
            <a:ext cx="8000504" cy="715256"/>
          </a:xfrm>
          <a:prstGeom prst="rect">
            <a:avLst/>
          </a:prstGeom>
          <a:noFill/>
          <a:ln w="0">
            <a:noFill/>
          </a:ln>
        </p:spPr>
        <p:txBody>
          <a:bodyPr vert="horz" wrap="square" lIns="0" tIns="0" rIns="0" bIns="0" numCol="1" anchor="ctr" anchorCtr="1" compatLnSpc="1">
            <a:prstTxWarp prst="textNoShape">
              <a:avLst/>
            </a:prstTxWarp>
            <a:noAutofit/>
          </a:bodyPr>
          <a:lstStyle/>
          <a:p>
            <a:pPr algn="ctr">
              <a:buNone/>
            </a:pPr>
            <a:r>
              <a:rPr lang="lv-LV" sz="1800" b="1" spc="-1" dirty="0">
                <a:latin typeface="Verdana" panose="020B0604030504040204" pitchFamily="34" charset="0"/>
                <a:ea typeface="Verdana" panose="020B0604030504040204" pitchFamily="34" charset="0"/>
                <a:cs typeface="Verdana" panose="020B0604030504040204" pitchFamily="34" charset="0"/>
              </a:rPr>
              <a:t>Darbības </a:t>
            </a:r>
            <a:r>
              <a:rPr lang="lv-LV" sz="1800" b="1" spc="-1" dirty="0" err="1">
                <a:latin typeface="Verdana" panose="020B0604030504040204" pitchFamily="34" charset="0"/>
                <a:ea typeface="Verdana" panose="020B0604030504040204" pitchFamily="34" charset="0"/>
                <a:cs typeface="Verdana" panose="020B0604030504040204" pitchFamily="34" charset="0"/>
              </a:rPr>
              <a:t>klimatneitralitātes</a:t>
            </a:r>
            <a:r>
              <a:rPr lang="lv-LV" sz="1800" b="1" spc="-1" dirty="0">
                <a:latin typeface="Verdana" panose="020B0604030504040204" pitchFamily="34" charset="0"/>
                <a:ea typeface="Verdana" panose="020B0604030504040204" pitchFamily="34" charset="0"/>
                <a:cs typeface="Verdana" panose="020B0604030504040204" pitchFamily="34" charset="0"/>
              </a:rPr>
              <a:t> mērķu sasniegšanai</a:t>
            </a:r>
          </a:p>
        </p:txBody>
      </p:sp>
      <p:pic>
        <p:nvPicPr>
          <p:cNvPr id="183" name="Picture 182"/>
          <p:cNvPicPr/>
          <p:nvPr/>
        </p:nvPicPr>
        <p:blipFill>
          <a:blip r:embed="rId2" cstate="print"/>
          <a:stretch/>
        </p:blipFill>
        <p:spPr>
          <a:xfrm>
            <a:off x="893" y="1232453"/>
            <a:ext cx="9143107" cy="5137366"/>
          </a:xfrm>
          <a:prstGeom prst="rect">
            <a:avLst/>
          </a:prstGeom>
          <a:ln w="0">
            <a:noFill/>
          </a:ln>
        </p:spPr>
      </p:pic>
      <p:pic>
        <p:nvPicPr>
          <p:cNvPr id="4" name="Attēls 3">
            <a:extLst>
              <a:ext uri="{FF2B5EF4-FFF2-40B4-BE49-F238E27FC236}">
                <a16:creationId xmlns:a16="http://schemas.microsoft.com/office/drawing/2014/main" id="{69B92FF1-C534-46D1-8BD3-00BCC72494D9}"/>
              </a:ext>
            </a:extLst>
          </p:cNvPr>
          <p:cNvPicPr>
            <a:picLocks noChangeAspect="1"/>
          </p:cNvPicPr>
          <p:nvPr/>
        </p:nvPicPr>
        <p:blipFill>
          <a:blip r:embed="rId3"/>
          <a:stretch>
            <a:fillRect/>
          </a:stretch>
        </p:blipFill>
        <p:spPr>
          <a:xfrm>
            <a:off x="8494643" y="93883"/>
            <a:ext cx="570835" cy="824948"/>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0AD5254-B78B-485F-B713-3C276C429353}"/>
              </a:ext>
            </a:extLst>
          </p:cNvPr>
          <p:cNvSpPr>
            <a:spLocks noGrp="1"/>
          </p:cNvSpPr>
          <p:nvPr>
            <p:ph type="title"/>
          </p:nvPr>
        </p:nvSpPr>
        <p:spPr>
          <a:xfrm>
            <a:off x="1898374" y="251791"/>
            <a:ext cx="7245626" cy="1036642"/>
          </a:xfrm>
        </p:spPr>
        <p:txBody>
          <a:bodyPr>
            <a:noAutofit/>
          </a:bodyPr>
          <a:lstStyle/>
          <a:p>
            <a:r>
              <a:rPr lang="lv-LV" sz="1800" dirty="0"/>
              <a:t>Meža un saistīto nozaru attīstība 2021-2030 (ar skatu ilgtermiņā līdz 2050.gadam) </a:t>
            </a:r>
            <a:br>
              <a:rPr lang="lv-LV" sz="1800" dirty="0"/>
            </a:br>
            <a:br>
              <a:rPr lang="lv-LV" sz="1800" dirty="0"/>
            </a:br>
            <a:r>
              <a:rPr lang="lv-LV" sz="1800" dirty="0"/>
              <a:t>SATURS</a:t>
            </a:r>
          </a:p>
        </p:txBody>
      </p:sp>
      <p:sp>
        <p:nvSpPr>
          <p:cNvPr id="3" name="Satura vietturis 2">
            <a:extLst>
              <a:ext uri="{FF2B5EF4-FFF2-40B4-BE49-F238E27FC236}">
                <a16:creationId xmlns:a16="http://schemas.microsoft.com/office/drawing/2014/main" id="{24AD9582-0876-4185-A646-FE149FA8D60E}"/>
              </a:ext>
            </a:extLst>
          </p:cNvPr>
          <p:cNvSpPr>
            <a:spLocks noGrp="1"/>
          </p:cNvSpPr>
          <p:nvPr>
            <p:ph idx="1"/>
          </p:nvPr>
        </p:nvSpPr>
        <p:spPr>
          <a:xfrm>
            <a:off x="824948" y="1752600"/>
            <a:ext cx="7861852" cy="4373573"/>
          </a:xfrm>
        </p:spPr>
        <p:txBody>
          <a:bodyPr>
            <a:normAutofit lnSpcReduction="10000"/>
          </a:bodyPr>
          <a:lstStyle/>
          <a:p>
            <a:pPr marL="342900" indent="-342900">
              <a:buFont typeface="+mj-lt"/>
              <a:buAutoNum type="arabicPeriod"/>
            </a:pPr>
            <a:r>
              <a:rPr lang="lv-LV" sz="1800" dirty="0">
                <a:effectLst/>
              </a:rPr>
              <a:t>Esošās situācijas raksturojums</a:t>
            </a:r>
          </a:p>
          <a:p>
            <a:pPr lvl="1"/>
            <a:r>
              <a:rPr lang="lv-LV" sz="1800" dirty="0">
                <a:effectLst/>
                <a:latin typeface="Verdana" panose="020B0604030504040204" pitchFamily="34" charset="0"/>
                <a:ea typeface="Verdana" panose="020B0604030504040204" pitchFamily="34" charset="0"/>
                <a:cs typeface="Verdana" panose="020B0604030504040204" pitchFamily="34" charset="0"/>
              </a:rPr>
              <a:t>Pamatnostādņu īstenošana 2015-2020</a:t>
            </a:r>
          </a:p>
          <a:p>
            <a:pPr marL="342900" indent="-342900">
              <a:buFont typeface="+mj-lt"/>
              <a:buAutoNum type="arabicPeriod"/>
            </a:pPr>
            <a:r>
              <a:rPr lang="lv-LV" sz="1800" dirty="0"/>
              <a:t>Politikas mērķu sasaiste ar Latvijas, Eiropas Savienības un globāliem attīstības un politikas plānošanas dokumentiem</a:t>
            </a:r>
          </a:p>
          <a:p>
            <a:pPr marL="342900" indent="-342900">
              <a:buFont typeface="+mj-lt"/>
              <a:buAutoNum type="arabicPeriod"/>
            </a:pPr>
            <a:r>
              <a:rPr lang="lv-LV" sz="1800" dirty="0"/>
              <a:t>Informācija par politikas mērķu sasaisti ar Nacionālo attīstības plānu, Latvijas ilgtspējīgas attīstības stratēģiju un citiem Latvijas attīstības plānošanas dokumentiem</a:t>
            </a:r>
          </a:p>
          <a:p>
            <a:pPr marL="342900" indent="-342900">
              <a:buFont typeface="+mj-lt"/>
              <a:buAutoNum type="arabicPeriod"/>
            </a:pPr>
            <a:r>
              <a:rPr lang="lv-LV" sz="1800" dirty="0"/>
              <a:t>Meža un saistīto nozaru attīstības politikas stratēģiskie mērķi, pamatprincipi un rezultatīvie rādītāji</a:t>
            </a:r>
          </a:p>
          <a:p>
            <a:pPr marL="342900" indent="-342900">
              <a:buFont typeface="+mj-lt"/>
              <a:buAutoNum type="arabicPeriod"/>
            </a:pPr>
            <a:r>
              <a:rPr lang="lv-LV" sz="1800" dirty="0"/>
              <a:t>Meža un saistīto nozaru attīstības politikas vispārīgie pamatprincipi</a:t>
            </a:r>
          </a:p>
          <a:p>
            <a:pPr marL="342900" indent="-342900">
              <a:buFont typeface="+mj-lt"/>
              <a:buAutoNum type="arabicPeriod"/>
            </a:pPr>
            <a:r>
              <a:rPr lang="lv-LV" sz="1800" dirty="0"/>
              <a:t>Maksimāli pieļaujamo koku ciršanas apjomu noteikšanas pamatprincipi</a:t>
            </a:r>
          </a:p>
          <a:p>
            <a:pPr marL="342900" indent="-342900">
              <a:buFont typeface="+mj-lt"/>
              <a:buAutoNum type="arabicPeriod"/>
            </a:pPr>
            <a:r>
              <a:rPr lang="lv-LV" sz="1800" dirty="0"/>
              <a:t>Nepieciešamās izmaiņās normatīvajā regulējumā</a:t>
            </a:r>
          </a:p>
          <a:p>
            <a:pPr marL="342900" indent="-342900">
              <a:buFont typeface="+mj-lt"/>
              <a:buAutoNum type="arabicPeriod"/>
            </a:pPr>
            <a:r>
              <a:rPr lang="lv-LV" sz="1800" dirty="0"/>
              <a:t>Pasākumi attīstībai</a:t>
            </a:r>
          </a:p>
          <a:p>
            <a:pPr marL="342900" indent="-342900">
              <a:buFont typeface="+mj-lt"/>
              <a:buAutoNum type="arabicPeriod"/>
            </a:pPr>
            <a:endParaRPr lang="lv-LV" sz="1800" dirty="0"/>
          </a:p>
        </p:txBody>
      </p:sp>
      <p:sp>
        <p:nvSpPr>
          <p:cNvPr id="6" name="Slaida numura vietturis 5">
            <a:extLst>
              <a:ext uri="{FF2B5EF4-FFF2-40B4-BE49-F238E27FC236}">
                <a16:creationId xmlns:a16="http://schemas.microsoft.com/office/drawing/2014/main" id="{CED48A94-213B-4294-A50F-57F398ACA593}"/>
              </a:ext>
            </a:extLst>
          </p:cNvPr>
          <p:cNvSpPr>
            <a:spLocks noGrp="1"/>
          </p:cNvSpPr>
          <p:nvPr>
            <p:ph type="sldNum" sz="quarter" idx="13"/>
          </p:nvPr>
        </p:nvSpPr>
        <p:spPr>
          <a:xfrm>
            <a:off x="8418443" y="6324600"/>
            <a:ext cx="420757" cy="414130"/>
          </a:xfrm>
        </p:spPr>
        <p:txBody>
          <a:bodyPr/>
          <a:lstStyle/>
          <a:p>
            <a:pPr>
              <a:defRPr/>
            </a:pPr>
            <a:fld id="{3F145C17-0790-4DE9-9FFF-FF94760C83AB}" type="slidenum">
              <a:rPr lang="en-US" altLang="en-US" smtClean="0"/>
              <a:pPr>
                <a:defRPr/>
              </a:pPr>
              <a:t>33</a:t>
            </a:fld>
            <a:endParaRPr lang="en-US" altLang="en-US" dirty="0"/>
          </a:p>
        </p:txBody>
      </p:sp>
    </p:spTree>
    <p:extLst>
      <p:ext uri="{BB962C8B-B14F-4D97-AF65-F5344CB8AC3E}">
        <p14:creationId xmlns:p14="http://schemas.microsoft.com/office/powerpoint/2010/main" val="39000332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797548A-FDBF-4E22-A4C6-CB5A2C49D7E8}"/>
              </a:ext>
            </a:extLst>
          </p:cNvPr>
          <p:cNvSpPr>
            <a:spLocks noGrp="1"/>
          </p:cNvSpPr>
          <p:nvPr>
            <p:ph type="title"/>
          </p:nvPr>
        </p:nvSpPr>
        <p:spPr/>
        <p:txBody>
          <a:bodyPr/>
          <a:lstStyle/>
          <a:p>
            <a:r>
              <a:rPr lang="lv-LV" sz="1800" b="1" dirty="0">
                <a:effectLst/>
              </a:rPr>
              <a:t>Rezultatīvie rādītāji – mērķu matrica (I)</a:t>
            </a:r>
            <a:br>
              <a:rPr lang="lv-LV" sz="1800" b="1" dirty="0">
                <a:effectLst/>
              </a:rPr>
            </a:br>
            <a:endParaRPr lang="lv-LV" dirty="0"/>
          </a:p>
        </p:txBody>
      </p:sp>
      <p:graphicFrame>
        <p:nvGraphicFramePr>
          <p:cNvPr id="11" name="Satura vietturis 10">
            <a:extLst>
              <a:ext uri="{FF2B5EF4-FFF2-40B4-BE49-F238E27FC236}">
                <a16:creationId xmlns:a16="http://schemas.microsoft.com/office/drawing/2014/main" id="{11199A41-6AAF-43E1-A36E-00DADC5323ED}"/>
              </a:ext>
            </a:extLst>
          </p:cNvPr>
          <p:cNvGraphicFramePr>
            <a:graphicFrameLocks noGrp="1"/>
          </p:cNvGraphicFramePr>
          <p:nvPr>
            <p:ph idx="1"/>
            <p:extLst>
              <p:ext uri="{D42A27DB-BD31-4B8C-83A1-F6EECF244321}">
                <p14:modId xmlns:p14="http://schemas.microsoft.com/office/powerpoint/2010/main" val="477001989"/>
              </p:ext>
            </p:extLst>
          </p:nvPr>
        </p:nvGraphicFramePr>
        <p:xfrm>
          <a:off x="1262270" y="1412531"/>
          <a:ext cx="7265503" cy="5445469"/>
        </p:xfrm>
        <a:graphic>
          <a:graphicData uri="http://schemas.openxmlformats.org/drawingml/2006/table">
            <a:tbl>
              <a:tblPr firstRow="1" firstCol="1" bandRow="1"/>
              <a:tblGrid>
                <a:gridCol w="1969624">
                  <a:extLst>
                    <a:ext uri="{9D8B030D-6E8A-4147-A177-3AD203B41FA5}">
                      <a16:colId xmlns:a16="http://schemas.microsoft.com/office/drawing/2014/main" val="2697944353"/>
                    </a:ext>
                  </a:extLst>
                </a:gridCol>
                <a:gridCol w="1346453">
                  <a:extLst>
                    <a:ext uri="{9D8B030D-6E8A-4147-A177-3AD203B41FA5}">
                      <a16:colId xmlns:a16="http://schemas.microsoft.com/office/drawing/2014/main" val="4179141435"/>
                    </a:ext>
                  </a:extLst>
                </a:gridCol>
                <a:gridCol w="3377734">
                  <a:extLst>
                    <a:ext uri="{9D8B030D-6E8A-4147-A177-3AD203B41FA5}">
                      <a16:colId xmlns:a16="http://schemas.microsoft.com/office/drawing/2014/main" val="1365318175"/>
                    </a:ext>
                  </a:extLst>
                </a:gridCol>
                <a:gridCol w="571692">
                  <a:extLst>
                    <a:ext uri="{9D8B030D-6E8A-4147-A177-3AD203B41FA5}">
                      <a16:colId xmlns:a16="http://schemas.microsoft.com/office/drawing/2014/main" val="2462839945"/>
                    </a:ext>
                  </a:extLst>
                </a:gridCol>
              </a:tblGrid>
              <a:tr h="206013">
                <a:tc>
                  <a:txBody>
                    <a:bodyPr/>
                    <a:lstStyle/>
                    <a:p>
                      <a:pPr>
                        <a:lnSpc>
                          <a:spcPct val="107000"/>
                        </a:lnSpc>
                        <a:spcAft>
                          <a:spcPts val="800"/>
                        </a:spcAft>
                      </a:pPr>
                      <a:r>
                        <a:rPr lang="lv-LV" sz="600" b="1">
                          <a:effectLst/>
                          <a:latin typeface="Verdana" panose="020B0604030504040204" pitchFamily="34" charset="0"/>
                          <a:ea typeface="Verdana" panose="020B0604030504040204" pitchFamily="34" charset="0"/>
                          <a:cs typeface="Verdana" panose="020B0604030504040204" pitchFamily="34" charset="0"/>
                        </a:rPr>
                        <a:t>Mērķis/ Rīcības virziens</a:t>
                      </a:r>
                      <a:endParaRPr lang="lv-LV" sz="700">
                        <a:effectLst/>
                        <a:latin typeface="Verdana" panose="020B0604030504040204" pitchFamily="34" charset="0"/>
                        <a:ea typeface="Verdana" panose="020B0604030504040204" pitchFamily="34" charset="0"/>
                        <a:cs typeface="Verdana" panose="020B0604030504040204" pitchFamily="34" charset="0"/>
                      </a:endParaRPr>
                    </a:p>
                  </a:txBody>
                  <a:tcPr marL="41165" marR="41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lv-LV" sz="600" b="1">
                          <a:effectLst/>
                          <a:latin typeface="Verdana" panose="020B0604030504040204" pitchFamily="34" charset="0"/>
                          <a:ea typeface="Verdana" panose="020B0604030504040204" pitchFamily="34" charset="0"/>
                          <a:cs typeface="Verdana" panose="020B0604030504040204" pitchFamily="34" charset="0"/>
                        </a:rPr>
                        <a:t>Rezultāts</a:t>
                      </a:r>
                      <a:endParaRPr lang="lv-LV" sz="700">
                        <a:effectLst/>
                        <a:latin typeface="Verdana" panose="020B0604030504040204" pitchFamily="34" charset="0"/>
                        <a:ea typeface="Verdana" panose="020B0604030504040204" pitchFamily="34" charset="0"/>
                        <a:cs typeface="Verdana" panose="020B0604030504040204" pitchFamily="34" charset="0"/>
                      </a:endParaRPr>
                    </a:p>
                  </a:txBody>
                  <a:tcPr marL="41165" marR="41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lv-LV" sz="600" b="1">
                          <a:effectLst/>
                          <a:latin typeface="Verdana" panose="020B0604030504040204" pitchFamily="34" charset="0"/>
                          <a:ea typeface="Verdana" panose="020B0604030504040204" pitchFamily="34" charset="0"/>
                          <a:cs typeface="Verdana" panose="020B0604030504040204" pitchFamily="34" charset="0"/>
                        </a:rPr>
                        <a:t>Rezultatīvais rādītājs</a:t>
                      </a:r>
                      <a:endParaRPr lang="lv-LV" sz="700">
                        <a:effectLst/>
                        <a:latin typeface="Verdana" panose="020B0604030504040204" pitchFamily="34" charset="0"/>
                        <a:ea typeface="Verdana" panose="020B0604030504040204" pitchFamily="34" charset="0"/>
                        <a:cs typeface="Verdana" panose="020B0604030504040204" pitchFamily="34" charset="0"/>
                      </a:endParaRPr>
                    </a:p>
                  </a:txBody>
                  <a:tcPr marL="41165" marR="41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lv-LV" sz="600" b="1">
                          <a:effectLst/>
                          <a:latin typeface="Verdana" panose="020B0604030504040204" pitchFamily="34" charset="0"/>
                          <a:ea typeface="Verdana" panose="020B0604030504040204" pitchFamily="34" charset="0"/>
                          <a:cs typeface="Verdana" panose="020B0604030504040204" pitchFamily="34" charset="0"/>
                        </a:rPr>
                        <a:t>mērv.</a:t>
                      </a:r>
                      <a:endParaRPr lang="lv-LV" sz="700">
                        <a:effectLst/>
                        <a:latin typeface="Verdana" panose="020B0604030504040204" pitchFamily="34" charset="0"/>
                        <a:ea typeface="Verdana" panose="020B0604030504040204" pitchFamily="34" charset="0"/>
                        <a:cs typeface="Verdana" panose="020B0604030504040204" pitchFamily="34" charset="0"/>
                      </a:endParaRPr>
                    </a:p>
                  </a:txBody>
                  <a:tcPr marL="41165" marR="41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3023422"/>
                  </a:ext>
                </a:extLst>
              </a:tr>
              <a:tr h="359060">
                <a:tc rowSpan="12">
                  <a:txBody>
                    <a:bodyPr/>
                    <a:lstStyle/>
                    <a:p>
                      <a:pPr>
                        <a:lnSpc>
                          <a:spcPct val="107000"/>
                        </a:lnSpc>
                        <a:spcAft>
                          <a:spcPts val="800"/>
                        </a:spcAft>
                      </a:pPr>
                      <a:r>
                        <a:rPr lang="lv-LV" sz="1200" dirty="0">
                          <a:effectLst/>
                          <a:latin typeface="Verdana" panose="020B0604030504040204" pitchFamily="34" charset="0"/>
                          <a:ea typeface="Verdana" panose="020B0604030504040204" pitchFamily="34" charset="0"/>
                          <a:cs typeface="Verdana" panose="020B0604030504040204" pitchFamily="34" charset="0"/>
                        </a:rPr>
                        <a:t>Stiprināta mežu noturība pret globālo klimata pārmaiņu izraisītām dabas katastrofām un aizsargāt mežaudzes pret bojājumiem</a:t>
                      </a:r>
                    </a:p>
                  </a:txBody>
                  <a:tcPr marL="41165" marR="41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107000"/>
                        </a:lnSpc>
                        <a:spcAft>
                          <a:spcPts val="800"/>
                        </a:spcAft>
                      </a:pPr>
                      <a:r>
                        <a:rPr lang="lv-LV" sz="800" dirty="0">
                          <a:effectLst/>
                          <a:latin typeface="Verdana" panose="020B0604030504040204" pitchFamily="34" charset="0"/>
                          <a:ea typeface="Verdana" panose="020B0604030504040204" pitchFamily="34" charset="0"/>
                          <a:cs typeface="Verdana" panose="020B0604030504040204" pitchFamily="34" charset="0"/>
                        </a:rPr>
                        <a:t>Meža platība nesamazinās</a:t>
                      </a:r>
                    </a:p>
                  </a:txBody>
                  <a:tcPr marL="41165" marR="41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lv-LV" sz="800" dirty="0">
                          <a:effectLst/>
                          <a:latin typeface="Verdana" panose="020B0604030504040204" pitchFamily="34" charset="0"/>
                          <a:ea typeface="Verdana" panose="020B0604030504040204" pitchFamily="34" charset="0"/>
                          <a:cs typeface="Verdana" panose="020B0604030504040204" pitchFamily="34" charset="0"/>
                        </a:rPr>
                        <a:t>Meža platība</a:t>
                      </a:r>
                    </a:p>
                  </a:txBody>
                  <a:tcPr marL="41165" marR="41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lv-LV" sz="800">
                          <a:effectLst/>
                          <a:latin typeface="Verdana" panose="020B0604030504040204" pitchFamily="34" charset="0"/>
                          <a:ea typeface="Verdana" panose="020B0604030504040204" pitchFamily="34" charset="0"/>
                          <a:cs typeface="Verdana" panose="020B0604030504040204" pitchFamily="34" charset="0"/>
                        </a:rPr>
                        <a:t>tūkst. ha</a:t>
                      </a:r>
                    </a:p>
                  </a:txBody>
                  <a:tcPr marL="41165" marR="41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545072"/>
                  </a:ext>
                </a:extLst>
              </a:tr>
              <a:tr h="120378">
                <a:tc vMerge="1">
                  <a:txBody>
                    <a:bodyPr/>
                    <a:lstStyle/>
                    <a:p>
                      <a:endParaRPr lang="lv-LV"/>
                    </a:p>
                  </a:txBody>
                  <a:tcPr/>
                </a:tc>
                <a:tc vMerge="1">
                  <a:txBody>
                    <a:bodyPr/>
                    <a:lstStyle/>
                    <a:p>
                      <a:endParaRPr lang="lv-LV"/>
                    </a:p>
                  </a:txBody>
                  <a:tcPr/>
                </a:tc>
                <a:tc>
                  <a:txBody>
                    <a:bodyPr/>
                    <a:lstStyle/>
                    <a:p>
                      <a:pPr>
                        <a:lnSpc>
                          <a:spcPct val="107000"/>
                        </a:lnSpc>
                        <a:spcAft>
                          <a:spcPts val="800"/>
                        </a:spcAft>
                      </a:pPr>
                      <a:r>
                        <a:rPr lang="lv-LV" sz="800" dirty="0">
                          <a:effectLst/>
                          <a:latin typeface="Verdana" panose="020B0604030504040204" pitchFamily="34" charset="0"/>
                          <a:ea typeface="Verdana" panose="020B0604030504040204" pitchFamily="34" charset="0"/>
                          <a:cs typeface="Verdana" panose="020B0604030504040204" pitchFamily="34" charset="0"/>
                        </a:rPr>
                        <a:t>Meža īpatsvars kopējā zemes bilancē</a:t>
                      </a:r>
                    </a:p>
                  </a:txBody>
                  <a:tcPr marL="41165" marR="41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lv-LV" sz="800">
                          <a:effectLst/>
                          <a:latin typeface="Verdana" panose="020B0604030504040204" pitchFamily="34" charset="0"/>
                          <a:ea typeface="Verdana" panose="020B0604030504040204" pitchFamily="34" charset="0"/>
                          <a:cs typeface="Verdana" panose="020B0604030504040204" pitchFamily="34" charset="0"/>
                        </a:rPr>
                        <a:t>%</a:t>
                      </a:r>
                    </a:p>
                  </a:txBody>
                  <a:tcPr marL="41165" marR="41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3158962"/>
                  </a:ext>
                </a:extLst>
              </a:tr>
              <a:tr h="206013">
                <a:tc vMerge="1">
                  <a:txBody>
                    <a:bodyPr/>
                    <a:lstStyle/>
                    <a:p>
                      <a:endParaRPr lang="lv-LV"/>
                    </a:p>
                  </a:txBody>
                  <a:tcPr/>
                </a:tc>
                <a:tc vMerge="1">
                  <a:txBody>
                    <a:bodyPr/>
                    <a:lstStyle/>
                    <a:p>
                      <a:endParaRPr lang="lv-LV"/>
                    </a:p>
                  </a:txBody>
                  <a:tcPr/>
                </a:tc>
                <a:tc>
                  <a:txBody>
                    <a:bodyPr/>
                    <a:lstStyle/>
                    <a:p>
                      <a:pPr>
                        <a:lnSpc>
                          <a:spcPct val="107000"/>
                        </a:lnSpc>
                        <a:spcAft>
                          <a:spcPts val="800"/>
                        </a:spcAft>
                      </a:pPr>
                      <a:r>
                        <a:rPr lang="lv-LV" sz="800" dirty="0">
                          <a:effectLst/>
                          <a:latin typeface="Verdana" panose="020B0604030504040204" pitchFamily="34" charset="0"/>
                          <a:ea typeface="Verdana" panose="020B0604030504040204" pitchFamily="34" charset="0"/>
                          <a:cs typeface="Verdana" panose="020B0604030504040204" pitchFamily="34" charset="0"/>
                        </a:rPr>
                        <a:t>Augošu koku krāja mežā</a:t>
                      </a:r>
                    </a:p>
                  </a:txBody>
                  <a:tcPr marL="41165" marR="41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lv-LV" sz="800">
                          <a:effectLst/>
                          <a:latin typeface="Verdana" panose="020B0604030504040204" pitchFamily="34" charset="0"/>
                          <a:ea typeface="Verdana" panose="020B0604030504040204" pitchFamily="34" charset="0"/>
                          <a:cs typeface="Verdana" panose="020B0604030504040204" pitchFamily="34" charset="0"/>
                        </a:rPr>
                        <a:t>milj.m</a:t>
                      </a:r>
                      <a:r>
                        <a:rPr lang="lv-LV" sz="800" baseline="30000">
                          <a:effectLst/>
                          <a:latin typeface="Verdana" panose="020B0604030504040204" pitchFamily="34" charset="0"/>
                          <a:ea typeface="Verdana" panose="020B0604030504040204" pitchFamily="34" charset="0"/>
                          <a:cs typeface="Verdana" panose="020B0604030504040204" pitchFamily="34" charset="0"/>
                        </a:rPr>
                        <a:t>3</a:t>
                      </a:r>
                      <a:endParaRPr lang="lv-LV" sz="800">
                        <a:effectLst/>
                        <a:latin typeface="Verdana" panose="020B0604030504040204" pitchFamily="34" charset="0"/>
                        <a:ea typeface="Verdana" panose="020B0604030504040204" pitchFamily="34" charset="0"/>
                        <a:cs typeface="Verdana" panose="020B0604030504040204" pitchFamily="34" charset="0"/>
                      </a:endParaRPr>
                    </a:p>
                  </a:txBody>
                  <a:tcPr marL="41165" marR="41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4000969"/>
                  </a:ext>
                </a:extLst>
              </a:tr>
              <a:tr h="206013">
                <a:tc vMerge="1">
                  <a:txBody>
                    <a:bodyPr/>
                    <a:lstStyle/>
                    <a:p>
                      <a:endParaRPr lang="lv-LV"/>
                    </a:p>
                  </a:txBody>
                  <a:tcPr/>
                </a:tc>
                <a:tc rowSpan="4">
                  <a:txBody>
                    <a:bodyPr/>
                    <a:lstStyle/>
                    <a:p>
                      <a:pPr>
                        <a:lnSpc>
                          <a:spcPct val="107000"/>
                        </a:lnSpc>
                        <a:spcAft>
                          <a:spcPts val="800"/>
                        </a:spcAft>
                      </a:pPr>
                      <a:r>
                        <a:rPr lang="lv-LV" sz="800">
                          <a:effectLst/>
                          <a:latin typeface="Verdana" panose="020B0604030504040204" pitchFamily="34" charset="0"/>
                          <a:ea typeface="Verdana" panose="020B0604030504040204" pitchFamily="34" charset="0"/>
                          <a:cs typeface="Verdana" panose="020B0604030504040204" pitchFamily="34" charset="0"/>
                        </a:rPr>
                        <a:t>Uzlabota mežaudžu noturība pret dabas katastrofām</a:t>
                      </a:r>
                    </a:p>
                  </a:txBody>
                  <a:tcPr marL="41165" marR="41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lv-LV" sz="800">
                          <a:effectLst/>
                          <a:latin typeface="Verdana" panose="020B0604030504040204" pitchFamily="34" charset="0"/>
                          <a:ea typeface="Verdana" panose="020B0604030504040204" pitchFamily="34" charset="0"/>
                          <a:cs typeface="Verdana" panose="020B0604030504040204" pitchFamily="34" charset="0"/>
                        </a:rPr>
                        <a:t>Izkopto jaunaudžu platība</a:t>
                      </a:r>
                    </a:p>
                  </a:txBody>
                  <a:tcPr marL="41165" marR="41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lv-LV" sz="800">
                          <a:effectLst/>
                          <a:latin typeface="Verdana" panose="020B0604030504040204" pitchFamily="34" charset="0"/>
                          <a:ea typeface="Verdana" panose="020B0604030504040204" pitchFamily="34" charset="0"/>
                          <a:cs typeface="Verdana" panose="020B0604030504040204" pitchFamily="34" charset="0"/>
                        </a:rPr>
                        <a:t>tūkst. ha</a:t>
                      </a:r>
                    </a:p>
                  </a:txBody>
                  <a:tcPr marL="41165" marR="41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7304042"/>
                  </a:ext>
                </a:extLst>
              </a:tr>
              <a:tr h="419207">
                <a:tc vMerge="1">
                  <a:txBody>
                    <a:bodyPr/>
                    <a:lstStyle/>
                    <a:p>
                      <a:endParaRPr lang="lv-LV"/>
                    </a:p>
                  </a:txBody>
                  <a:tcPr/>
                </a:tc>
                <a:tc vMerge="1">
                  <a:txBody>
                    <a:bodyPr/>
                    <a:lstStyle/>
                    <a:p>
                      <a:endParaRPr lang="lv-LV"/>
                    </a:p>
                  </a:txBody>
                  <a:tcPr/>
                </a:tc>
                <a:tc>
                  <a:txBody>
                    <a:bodyPr/>
                    <a:lstStyle/>
                    <a:p>
                      <a:pPr>
                        <a:lnSpc>
                          <a:spcPct val="107000"/>
                        </a:lnSpc>
                        <a:spcAft>
                          <a:spcPts val="800"/>
                        </a:spcAft>
                      </a:pPr>
                      <a:r>
                        <a:rPr lang="lv-LV" sz="800" dirty="0">
                          <a:effectLst/>
                          <a:latin typeface="Verdana" panose="020B0604030504040204" pitchFamily="34" charset="0"/>
                          <a:ea typeface="Verdana" panose="020B0604030504040204" pitchFamily="34" charset="0"/>
                          <a:cs typeface="Verdana" panose="020B0604030504040204" pitchFamily="34" charset="0"/>
                        </a:rPr>
                        <a:t>Samazināts mežaudžu dabiskais atmirums</a:t>
                      </a:r>
                    </a:p>
                  </a:txBody>
                  <a:tcPr marL="41165" marR="41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lv-LV" sz="800">
                          <a:effectLst/>
                          <a:latin typeface="Verdana" panose="020B0604030504040204" pitchFamily="34" charset="0"/>
                          <a:ea typeface="Verdana" panose="020B0604030504040204" pitchFamily="34" charset="0"/>
                          <a:cs typeface="Verdana" panose="020B0604030504040204" pitchFamily="34" charset="0"/>
                        </a:rPr>
                        <a:t>m</a:t>
                      </a:r>
                      <a:r>
                        <a:rPr lang="lv-LV" sz="800" baseline="30000">
                          <a:effectLst/>
                          <a:latin typeface="Verdana" panose="020B0604030504040204" pitchFamily="34" charset="0"/>
                          <a:ea typeface="Verdana" panose="020B0604030504040204" pitchFamily="34" charset="0"/>
                          <a:cs typeface="Verdana" panose="020B0604030504040204" pitchFamily="34" charset="0"/>
                        </a:rPr>
                        <a:t>3</a:t>
                      </a:r>
                      <a:r>
                        <a:rPr lang="lv-LV" sz="800">
                          <a:effectLst/>
                          <a:latin typeface="Verdana" panose="020B0604030504040204" pitchFamily="34" charset="0"/>
                          <a:ea typeface="Verdana" panose="020B0604030504040204" pitchFamily="34" charset="0"/>
                          <a:cs typeface="Verdana" panose="020B0604030504040204" pitchFamily="34" charset="0"/>
                        </a:rPr>
                        <a:t>/ha gadā</a:t>
                      </a:r>
                    </a:p>
                  </a:txBody>
                  <a:tcPr marL="41165" marR="41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9838281"/>
                  </a:ext>
                </a:extLst>
              </a:tr>
              <a:tr h="206013">
                <a:tc vMerge="1">
                  <a:txBody>
                    <a:bodyPr/>
                    <a:lstStyle/>
                    <a:p>
                      <a:endParaRPr lang="lv-LV"/>
                    </a:p>
                  </a:txBody>
                  <a:tcPr/>
                </a:tc>
                <a:tc vMerge="1">
                  <a:txBody>
                    <a:bodyPr/>
                    <a:lstStyle/>
                    <a:p>
                      <a:endParaRPr lang="lv-LV"/>
                    </a:p>
                  </a:txBody>
                  <a:tcPr/>
                </a:tc>
                <a:tc>
                  <a:txBody>
                    <a:bodyPr/>
                    <a:lstStyle/>
                    <a:p>
                      <a:pPr>
                        <a:lnSpc>
                          <a:spcPct val="107000"/>
                        </a:lnSpc>
                        <a:spcAft>
                          <a:spcPts val="800"/>
                        </a:spcAft>
                      </a:pPr>
                      <a:r>
                        <a:rPr lang="lv-LV" sz="800">
                          <a:effectLst/>
                          <a:latin typeface="Verdana" panose="020B0604030504040204" pitchFamily="34" charset="0"/>
                          <a:ea typeface="Verdana" panose="020B0604030504040204" pitchFamily="34" charset="0"/>
                          <a:cs typeface="Verdana" panose="020B0604030504040204" pitchFamily="34" charset="0"/>
                        </a:rPr>
                        <a:t>Vējgāžu un  snieglaužu bojātā meža platība</a:t>
                      </a:r>
                    </a:p>
                  </a:txBody>
                  <a:tcPr marL="41165" marR="41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lv-LV" sz="800">
                          <a:effectLst/>
                          <a:latin typeface="Verdana" panose="020B0604030504040204" pitchFamily="34" charset="0"/>
                          <a:ea typeface="Verdana" panose="020B0604030504040204" pitchFamily="34" charset="0"/>
                          <a:cs typeface="Verdana" panose="020B0604030504040204" pitchFamily="34" charset="0"/>
                        </a:rPr>
                        <a:t>ha</a:t>
                      </a:r>
                    </a:p>
                  </a:txBody>
                  <a:tcPr marL="41165" marR="41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3956749"/>
                  </a:ext>
                </a:extLst>
              </a:tr>
              <a:tr h="206013">
                <a:tc vMerge="1">
                  <a:txBody>
                    <a:bodyPr/>
                    <a:lstStyle/>
                    <a:p>
                      <a:endParaRPr lang="lv-LV"/>
                    </a:p>
                  </a:txBody>
                  <a:tcPr/>
                </a:tc>
                <a:tc vMerge="1">
                  <a:txBody>
                    <a:bodyPr/>
                    <a:lstStyle/>
                    <a:p>
                      <a:endParaRPr lang="lv-LV"/>
                    </a:p>
                  </a:txBody>
                  <a:tcPr/>
                </a:tc>
                <a:tc>
                  <a:txBody>
                    <a:bodyPr/>
                    <a:lstStyle/>
                    <a:p>
                      <a:pPr>
                        <a:lnSpc>
                          <a:spcPct val="107000"/>
                        </a:lnSpc>
                        <a:spcAft>
                          <a:spcPts val="800"/>
                        </a:spcAft>
                      </a:pPr>
                      <a:r>
                        <a:rPr lang="lv-LV" sz="800" dirty="0">
                          <a:effectLst/>
                          <a:latin typeface="Verdana" panose="020B0604030504040204" pitchFamily="34" charset="0"/>
                          <a:ea typeface="Verdana" panose="020B0604030504040204" pitchFamily="34" charset="0"/>
                          <a:cs typeface="Verdana" panose="020B0604030504040204" pitchFamily="34" charset="0"/>
                        </a:rPr>
                        <a:t>Pārliecīga mitruma bojātā meža platība</a:t>
                      </a:r>
                    </a:p>
                  </a:txBody>
                  <a:tcPr marL="41165" marR="41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lv-LV" sz="800">
                          <a:effectLst/>
                          <a:latin typeface="Verdana" panose="020B0604030504040204" pitchFamily="34" charset="0"/>
                          <a:ea typeface="Verdana" panose="020B0604030504040204" pitchFamily="34" charset="0"/>
                          <a:cs typeface="Verdana" panose="020B0604030504040204" pitchFamily="34" charset="0"/>
                        </a:rPr>
                        <a:t>ha</a:t>
                      </a:r>
                    </a:p>
                  </a:txBody>
                  <a:tcPr marL="41165" marR="41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9094638"/>
                  </a:ext>
                </a:extLst>
              </a:tr>
              <a:tr h="238681">
                <a:tc vMerge="1">
                  <a:txBody>
                    <a:bodyPr/>
                    <a:lstStyle/>
                    <a:p>
                      <a:endParaRPr lang="lv-LV"/>
                    </a:p>
                  </a:txBody>
                  <a:tcPr/>
                </a:tc>
                <a:tc rowSpan="2">
                  <a:txBody>
                    <a:bodyPr/>
                    <a:lstStyle/>
                    <a:p>
                      <a:pPr>
                        <a:lnSpc>
                          <a:spcPct val="107000"/>
                        </a:lnSpc>
                        <a:spcAft>
                          <a:spcPts val="800"/>
                        </a:spcAft>
                      </a:pPr>
                      <a:r>
                        <a:rPr lang="lv-LV" sz="800">
                          <a:effectLst/>
                          <a:latin typeface="Verdana" panose="020B0604030504040204" pitchFamily="34" charset="0"/>
                          <a:ea typeface="Verdana" panose="020B0604030504040204" pitchFamily="34" charset="0"/>
                          <a:cs typeface="Verdana" panose="020B0604030504040204" pitchFamily="34" charset="0"/>
                        </a:rPr>
                        <a:t>Nodrošināta meža ugunsdrošības uzraudzība un ugunsdzēsības darbi pilnā apmērā</a:t>
                      </a:r>
                    </a:p>
                  </a:txBody>
                  <a:tcPr marL="41165" marR="41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lv-LV" sz="800" dirty="0">
                          <a:effectLst/>
                          <a:latin typeface="Verdana" panose="020B0604030504040204" pitchFamily="34" charset="0"/>
                          <a:ea typeface="Verdana" panose="020B0604030504040204" pitchFamily="34" charset="0"/>
                          <a:cs typeface="Verdana" panose="020B0604030504040204" pitchFamily="34" charset="0"/>
                        </a:rPr>
                        <a:t>Ikgadējā meža ugunsgrēku bojātā meža platība</a:t>
                      </a:r>
                    </a:p>
                  </a:txBody>
                  <a:tcPr marL="41165" marR="41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lv-LV" sz="800">
                          <a:effectLst/>
                          <a:latin typeface="Verdana" panose="020B0604030504040204" pitchFamily="34" charset="0"/>
                          <a:ea typeface="Verdana" panose="020B0604030504040204" pitchFamily="34" charset="0"/>
                          <a:cs typeface="Verdana" panose="020B0604030504040204" pitchFamily="34" charset="0"/>
                        </a:rPr>
                        <a:t>ha</a:t>
                      </a:r>
                    </a:p>
                  </a:txBody>
                  <a:tcPr marL="41165" marR="41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0310567"/>
                  </a:ext>
                </a:extLst>
              </a:tr>
              <a:tr h="366550">
                <a:tc vMerge="1">
                  <a:txBody>
                    <a:bodyPr/>
                    <a:lstStyle/>
                    <a:p>
                      <a:endParaRPr lang="lv-LV"/>
                    </a:p>
                  </a:txBody>
                  <a:tcPr/>
                </a:tc>
                <a:tc vMerge="1">
                  <a:txBody>
                    <a:bodyPr/>
                    <a:lstStyle/>
                    <a:p>
                      <a:endParaRPr lang="lv-LV"/>
                    </a:p>
                  </a:txBody>
                  <a:tcPr/>
                </a:tc>
                <a:tc>
                  <a:txBody>
                    <a:bodyPr/>
                    <a:lstStyle/>
                    <a:p>
                      <a:pPr>
                        <a:lnSpc>
                          <a:spcPct val="107000"/>
                        </a:lnSpc>
                        <a:spcAft>
                          <a:spcPts val="800"/>
                        </a:spcAft>
                      </a:pPr>
                      <a:r>
                        <a:rPr lang="lv-LV" sz="800">
                          <a:effectLst/>
                          <a:latin typeface="Verdana" panose="020B0604030504040204" pitchFamily="34" charset="0"/>
                          <a:ea typeface="Verdana" panose="020B0604030504040204" pitchFamily="34" charset="0"/>
                          <a:cs typeface="Verdana" panose="020B0604030504040204" pitchFamily="34" charset="0"/>
                        </a:rPr>
                        <a:t>Meža ceļu tīkla kopgarums</a:t>
                      </a:r>
                    </a:p>
                  </a:txBody>
                  <a:tcPr marL="41165" marR="41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lv-LV" sz="800">
                          <a:effectLst/>
                          <a:latin typeface="Verdana" panose="020B0604030504040204" pitchFamily="34" charset="0"/>
                          <a:ea typeface="Verdana" panose="020B0604030504040204" pitchFamily="34" charset="0"/>
                          <a:cs typeface="Verdana" panose="020B0604030504040204" pitchFamily="34" charset="0"/>
                        </a:rPr>
                        <a:t>km</a:t>
                      </a:r>
                    </a:p>
                  </a:txBody>
                  <a:tcPr marL="41165" marR="41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13578"/>
                  </a:ext>
                </a:extLst>
              </a:tr>
              <a:tr h="312611">
                <a:tc vMerge="1">
                  <a:txBody>
                    <a:bodyPr/>
                    <a:lstStyle/>
                    <a:p>
                      <a:endParaRPr lang="lv-LV"/>
                    </a:p>
                  </a:txBody>
                  <a:tcPr/>
                </a:tc>
                <a:tc rowSpan="3">
                  <a:txBody>
                    <a:bodyPr/>
                    <a:lstStyle/>
                    <a:p>
                      <a:pPr>
                        <a:lnSpc>
                          <a:spcPct val="107000"/>
                        </a:lnSpc>
                        <a:spcAft>
                          <a:spcPts val="800"/>
                        </a:spcAft>
                      </a:pPr>
                      <a:r>
                        <a:rPr lang="lv-LV" sz="800">
                          <a:effectLst/>
                          <a:latin typeface="Verdana" panose="020B0604030504040204" pitchFamily="34" charset="0"/>
                          <a:ea typeface="Verdana" panose="020B0604030504040204" pitchFamily="34" charset="0"/>
                          <a:cs typeface="Verdana" panose="020B0604030504040204" pitchFamily="34" charset="0"/>
                        </a:rPr>
                        <a:t>Nodrošināti preventīvie pasākumi mežsaimniecības risku mazināšanai </a:t>
                      </a:r>
                    </a:p>
                  </a:txBody>
                  <a:tcPr marL="41165" marR="41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lv-LV" sz="800" dirty="0">
                          <a:effectLst/>
                          <a:latin typeface="Verdana" panose="020B0604030504040204" pitchFamily="34" charset="0"/>
                          <a:ea typeface="Verdana" panose="020B0604030504040204" pitchFamily="34" charset="0"/>
                          <a:cs typeface="Verdana" panose="020B0604030504040204" pitchFamily="34" charset="0"/>
                        </a:rPr>
                        <a:t>Finansējuma apjoms meža kaitēkļu un slimību zinātniskā monitoringa nodrošināšanai</a:t>
                      </a:r>
                    </a:p>
                  </a:txBody>
                  <a:tcPr marL="41165" marR="41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lv-LV" sz="800">
                          <a:effectLst/>
                          <a:latin typeface="Verdana" panose="020B0604030504040204" pitchFamily="34" charset="0"/>
                          <a:ea typeface="Verdana" panose="020B0604030504040204" pitchFamily="34" charset="0"/>
                          <a:cs typeface="Verdana" panose="020B0604030504040204" pitchFamily="34" charset="0"/>
                        </a:rPr>
                        <a:t>Milj.EUR</a:t>
                      </a:r>
                    </a:p>
                  </a:txBody>
                  <a:tcPr marL="41165" marR="41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8795843"/>
                  </a:ext>
                </a:extLst>
              </a:tr>
              <a:tr h="206013">
                <a:tc vMerge="1">
                  <a:txBody>
                    <a:bodyPr/>
                    <a:lstStyle/>
                    <a:p>
                      <a:endParaRPr lang="lv-LV"/>
                    </a:p>
                  </a:txBody>
                  <a:tcPr/>
                </a:tc>
                <a:tc vMerge="1">
                  <a:txBody>
                    <a:bodyPr/>
                    <a:lstStyle/>
                    <a:p>
                      <a:endParaRPr lang="lv-LV"/>
                    </a:p>
                  </a:txBody>
                  <a:tcPr/>
                </a:tc>
                <a:tc>
                  <a:txBody>
                    <a:bodyPr/>
                    <a:lstStyle/>
                    <a:p>
                      <a:pPr>
                        <a:lnSpc>
                          <a:spcPct val="107000"/>
                        </a:lnSpc>
                        <a:spcAft>
                          <a:spcPts val="800"/>
                        </a:spcAft>
                      </a:pPr>
                      <a:r>
                        <a:rPr lang="lv-LV" sz="800">
                          <a:effectLst/>
                          <a:latin typeface="Verdana" panose="020B0604030504040204" pitchFamily="34" charset="0"/>
                          <a:ea typeface="Verdana" panose="020B0604030504040204" pitchFamily="34" charset="0"/>
                          <a:cs typeface="Verdana" panose="020B0604030504040204" pitchFamily="34" charset="0"/>
                        </a:rPr>
                        <a:t>Ierobežots medījamo dzīvnieku bojātu mežaudžu īpatsvars</a:t>
                      </a:r>
                    </a:p>
                  </a:txBody>
                  <a:tcPr marL="41165" marR="41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lv-LV" sz="800">
                          <a:effectLst/>
                          <a:latin typeface="Verdana" panose="020B0604030504040204" pitchFamily="34" charset="0"/>
                          <a:ea typeface="Verdana" panose="020B0604030504040204" pitchFamily="34" charset="0"/>
                          <a:cs typeface="Verdana" panose="020B0604030504040204" pitchFamily="34" charset="0"/>
                        </a:rPr>
                        <a:t>%</a:t>
                      </a:r>
                    </a:p>
                  </a:txBody>
                  <a:tcPr marL="41165" marR="41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4046477"/>
                  </a:ext>
                </a:extLst>
              </a:tr>
              <a:tr h="120378">
                <a:tc vMerge="1">
                  <a:txBody>
                    <a:bodyPr/>
                    <a:lstStyle/>
                    <a:p>
                      <a:endParaRPr lang="lv-LV"/>
                    </a:p>
                  </a:txBody>
                  <a:tcPr/>
                </a:tc>
                <a:tc vMerge="1">
                  <a:txBody>
                    <a:bodyPr/>
                    <a:lstStyle/>
                    <a:p>
                      <a:endParaRPr lang="lv-LV"/>
                    </a:p>
                  </a:txBody>
                  <a:tcPr/>
                </a:tc>
                <a:tc>
                  <a:txBody>
                    <a:bodyPr/>
                    <a:lstStyle/>
                    <a:p>
                      <a:pPr>
                        <a:lnSpc>
                          <a:spcPct val="107000"/>
                        </a:lnSpc>
                        <a:spcAft>
                          <a:spcPts val="800"/>
                        </a:spcAft>
                      </a:pPr>
                      <a:r>
                        <a:rPr lang="lv-LV" sz="800">
                          <a:effectLst/>
                          <a:latin typeface="Verdana" panose="020B0604030504040204" pitchFamily="34" charset="0"/>
                          <a:ea typeface="Verdana" panose="020B0604030504040204" pitchFamily="34" charset="0"/>
                          <a:cs typeface="Verdana" panose="020B0604030504040204" pitchFamily="34" charset="0"/>
                        </a:rPr>
                        <a:t>Koku slimību izplatība</a:t>
                      </a:r>
                    </a:p>
                  </a:txBody>
                  <a:tcPr marL="41165" marR="41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lv-LV" sz="800">
                          <a:effectLst/>
                          <a:latin typeface="Verdana" panose="020B0604030504040204" pitchFamily="34" charset="0"/>
                          <a:ea typeface="Verdana" panose="020B0604030504040204" pitchFamily="34" charset="0"/>
                          <a:cs typeface="Verdana" panose="020B0604030504040204" pitchFamily="34" charset="0"/>
                        </a:rPr>
                        <a:t>ha</a:t>
                      </a:r>
                    </a:p>
                  </a:txBody>
                  <a:tcPr marL="41165" marR="41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6852545"/>
                  </a:ext>
                </a:extLst>
              </a:tr>
              <a:tr h="259437">
                <a:tc rowSpan="7">
                  <a:txBody>
                    <a:bodyPr/>
                    <a:lstStyle/>
                    <a:p>
                      <a:pPr>
                        <a:lnSpc>
                          <a:spcPct val="107000"/>
                        </a:lnSpc>
                        <a:spcAft>
                          <a:spcPts val="800"/>
                        </a:spcAft>
                      </a:pPr>
                      <a:r>
                        <a:rPr lang="lv-LV" sz="1200" dirty="0">
                          <a:effectLst/>
                          <a:latin typeface="Verdana" panose="020B0604030504040204" pitchFamily="34" charset="0"/>
                          <a:ea typeface="Verdana" panose="020B0604030504040204" pitchFamily="34" charset="0"/>
                          <a:cs typeface="Verdana" panose="020B0604030504040204" pitchFamily="34" charset="0"/>
                        </a:rPr>
                        <a:t>Nodrošināta </a:t>
                      </a:r>
                      <a:r>
                        <a:rPr lang="lv-LV" sz="1200" dirty="0" err="1">
                          <a:effectLst/>
                          <a:latin typeface="Verdana" panose="020B0604030504040204" pitchFamily="34" charset="0"/>
                          <a:ea typeface="Verdana" panose="020B0604030504040204" pitchFamily="34" charset="0"/>
                          <a:cs typeface="Verdana" panose="020B0604030504040204" pitchFamily="34" charset="0"/>
                        </a:rPr>
                        <a:t>atjaunīgā</a:t>
                      </a:r>
                      <a:r>
                        <a:rPr lang="lv-LV" sz="1200" dirty="0">
                          <a:effectLst/>
                          <a:latin typeface="Verdana" panose="020B0604030504040204" pitchFamily="34" charset="0"/>
                          <a:ea typeface="Verdana" panose="020B0604030504040204" pitchFamily="34" charset="0"/>
                          <a:cs typeface="Verdana" panose="020B0604030504040204" pitchFamily="34" charset="0"/>
                        </a:rPr>
                        <a:t> izejmateriāla – koksnes stabila un prognozējama pieejamība  </a:t>
                      </a:r>
                      <a:r>
                        <a:rPr lang="lv-LV" sz="1200" dirty="0" err="1">
                          <a:effectLst/>
                          <a:latin typeface="Verdana" panose="020B0604030504040204" pitchFamily="34" charset="0"/>
                          <a:ea typeface="Verdana" panose="020B0604030504040204" pitchFamily="34" charset="0"/>
                          <a:cs typeface="Verdana" panose="020B0604030504040204" pitchFamily="34" charset="0"/>
                        </a:rPr>
                        <a:t>bioekonomikai</a:t>
                      </a:r>
                      <a:r>
                        <a:rPr lang="lv-LV" sz="1200" dirty="0">
                          <a:effectLst/>
                          <a:latin typeface="Verdana" panose="020B0604030504040204" pitchFamily="34" charset="0"/>
                          <a:ea typeface="Verdana" panose="020B0604030504040204" pitchFamily="34" charset="0"/>
                          <a:cs typeface="Verdana" panose="020B0604030504040204" pitchFamily="34" charset="0"/>
                        </a:rPr>
                        <a:t>, t.sk. būvniecībai, no ilgtspējīgi apsaimniekotiem mežiem</a:t>
                      </a:r>
                    </a:p>
                    <a:p>
                      <a:pPr>
                        <a:lnSpc>
                          <a:spcPct val="107000"/>
                        </a:lnSpc>
                        <a:spcAft>
                          <a:spcPts val="800"/>
                        </a:spcAft>
                      </a:pPr>
                      <a:r>
                        <a:rPr lang="lv-LV" sz="1200" dirty="0">
                          <a:effectLst/>
                          <a:latin typeface="Verdana" panose="020B0604030504040204" pitchFamily="34" charset="0"/>
                          <a:ea typeface="Verdana" panose="020B0604030504040204" pitchFamily="34" charset="0"/>
                          <a:cs typeface="Verdana" panose="020B0604030504040204" pitchFamily="34" charset="0"/>
                        </a:rPr>
                        <a:t> </a:t>
                      </a:r>
                    </a:p>
                  </a:txBody>
                  <a:tcPr marL="41165" marR="41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107000"/>
                        </a:lnSpc>
                        <a:spcAft>
                          <a:spcPts val="800"/>
                        </a:spcAft>
                      </a:pPr>
                      <a:r>
                        <a:rPr lang="lv-LV" sz="800">
                          <a:effectLst/>
                          <a:latin typeface="Verdana" panose="020B0604030504040204" pitchFamily="34" charset="0"/>
                          <a:ea typeface="Verdana" panose="020B0604030504040204" pitchFamily="34" charset="0"/>
                          <a:cs typeface="Verdana" panose="020B0604030504040204" pitchFamily="34" charset="0"/>
                        </a:rPr>
                        <a:t>Nodrošināta zinātniski pamatota informācijas ieguve par meža resursiem un zemes izmantošanu</a:t>
                      </a:r>
                    </a:p>
                  </a:txBody>
                  <a:tcPr marL="41165" marR="41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lv-LV" sz="800">
                          <a:effectLst/>
                          <a:latin typeface="Verdana" panose="020B0604030504040204" pitchFamily="34" charset="0"/>
                          <a:ea typeface="Verdana" panose="020B0604030504040204" pitchFamily="34" charset="0"/>
                          <a:cs typeface="Verdana" panose="020B0604030504040204" pitchFamily="34" charset="0"/>
                        </a:rPr>
                        <a:t>Nodrošināts Nacionālais meža monitoringa finansējums</a:t>
                      </a:r>
                    </a:p>
                  </a:txBody>
                  <a:tcPr marL="41165" marR="41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lv-LV" sz="800" dirty="0">
                        <a:effectLst/>
                        <a:latin typeface="Verdana" panose="020B0604030504040204" pitchFamily="34" charset="0"/>
                        <a:ea typeface="Verdana" panose="020B0604030504040204" pitchFamily="34" charset="0"/>
                        <a:cs typeface="Verdana" panose="020B0604030504040204" pitchFamily="34" charset="0"/>
                      </a:endParaRPr>
                    </a:p>
                  </a:txBody>
                  <a:tcPr marL="41165" marR="41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6107101"/>
                  </a:ext>
                </a:extLst>
              </a:tr>
              <a:tr h="206013">
                <a:tc vMerge="1">
                  <a:txBody>
                    <a:bodyPr/>
                    <a:lstStyle/>
                    <a:p>
                      <a:endParaRPr lang="lv-LV"/>
                    </a:p>
                  </a:txBody>
                  <a:tcPr/>
                </a:tc>
                <a:tc vMerge="1">
                  <a:txBody>
                    <a:bodyPr/>
                    <a:lstStyle/>
                    <a:p>
                      <a:endParaRPr lang="lv-LV"/>
                    </a:p>
                  </a:txBody>
                  <a:tcPr/>
                </a:tc>
                <a:tc>
                  <a:txBody>
                    <a:bodyPr/>
                    <a:lstStyle/>
                    <a:p>
                      <a:pPr>
                        <a:lnSpc>
                          <a:spcPct val="107000"/>
                        </a:lnSpc>
                        <a:spcAft>
                          <a:spcPts val="800"/>
                        </a:spcAft>
                      </a:pPr>
                      <a:r>
                        <a:rPr lang="lv-LV" sz="800">
                          <a:effectLst/>
                          <a:latin typeface="Verdana" panose="020B0604030504040204" pitchFamily="34" charset="0"/>
                          <a:ea typeface="Verdana" panose="020B0604030504040204" pitchFamily="34" charset="0"/>
                          <a:cs typeface="Verdana" panose="020B0604030504040204" pitchFamily="34" charset="0"/>
                        </a:rPr>
                        <a:t>Inventarizētā un Meža valsts reģistrā uzturētā meža platība</a:t>
                      </a:r>
                    </a:p>
                  </a:txBody>
                  <a:tcPr marL="41165" marR="41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lv-LV" sz="800">
                          <a:effectLst/>
                          <a:latin typeface="Verdana" panose="020B0604030504040204" pitchFamily="34" charset="0"/>
                          <a:ea typeface="Verdana" panose="020B0604030504040204" pitchFamily="34" charset="0"/>
                          <a:cs typeface="Verdana" panose="020B0604030504040204" pitchFamily="34" charset="0"/>
                        </a:rPr>
                        <a:t>tūkst. ha</a:t>
                      </a:r>
                    </a:p>
                  </a:txBody>
                  <a:tcPr marL="41165" marR="41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8822534"/>
                  </a:ext>
                </a:extLst>
              </a:tr>
              <a:tr h="139781">
                <a:tc vMerge="1">
                  <a:txBody>
                    <a:bodyPr/>
                    <a:lstStyle/>
                    <a:p>
                      <a:endParaRPr lang="lv-LV"/>
                    </a:p>
                  </a:txBody>
                  <a:tcPr/>
                </a:tc>
                <a:tc vMerge="1">
                  <a:txBody>
                    <a:bodyPr/>
                    <a:lstStyle/>
                    <a:p>
                      <a:endParaRPr lang="lv-LV"/>
                    </a:p>
                  </a:txBody>
                  <a:tcPr/>
                </a:tc>
                <a:tc>
                  <a:txBody>
                    <a:bodyPr/>
                    <a:lstStyle/>
                    <a:p>
                      <a:pPr>
                        <a:lnSpc>
                          <a:spcPct val="107000"/>
                        </a:lnSpc>
                        <a:spcAft>
                          <a:spcPts val="800"/>
                        </a:spcAft>
                      </a:pPr>
                      <a:r>
                        <a:rPr lang="lv-LV" sz="800">
                          <a:effectLst/>
                          <a:latin typeface="Verdana" panose="020B0604030504040204" pitchFamily="34" charset="0"/>
                          <a:ea typeface="Verdana" panose="020B0604030504040204" pitchFamily="34" charset="0"/>
                          <a:cs typeface="Verdana" panose="020B0604030504040204" pitchFamily="34" charset="0"/>
                        </a:rPr>
                        <a:t>Nodrošināts vides monitorings</a:t>
                      </a:r>
                    </a:p>
                  </a:txBody>
                  <a:tcPr marL="41165" marR="41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lv-LV" sz="800">
                        <a:effectLst/>
                        <a:latin typeface="Verdana" panose="020B0604030504040204" pitchFamily="34" charset="0"/>
                        <a:ea typeface="Verdana" panose="020B0604030504040204" pitchFamily="34" charset="0"/>
                        <a:cs typeface="Verdana" panose="020B0604030504040204" pitchFamily="34" charset="0"/>
                      </a:endParaRPr>
                    </a:p>
                  </a:txBody>
                  <a:tcPr marL="41165" marR="41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0127580"/>
                  </a:ext>
                </a:extLst>
              </a:tr>
              <a:tr h="312611">
                <a:tc vMerge="1">
                  <a:txBody>
                    <a:bodyPr/>
                    <a:lstStyle/>
                    <a:p>
                      <a:endParaRPr lang="lv-LV"/>
                    </a:p>
                  </a:txBody>
                  <a:tcPr/>
                </a:tc>
                <a:tc rowSpan="4">
                  <a:txBody>
                    <a:bodyPr/>
                    <a:lstStyle/>
                    <a:p>
                      <a:pPr>
                        <a:lnSpc>
                          <a:spcPct val="107000"/>
                        </a:lnSpc>
                        <a:spcAft>
                          <a:spcPts val="800"/>
                        </a:spcAft>
                      </a:pPr>
                      <a:r>
                        <a:rPr lang="lv-LV" sz="800">
                          <a:effectLst/>
                          <a:latin typeface="Verdana" panose="020B0604030504040204" pitchFamily="34" charset="0"/>
                          <a:ea typeface="Verdana" panose="020B0604030504040204" pitchFamily="34" charset="0"/>
                          <a:cs typeface="Verdana" panose="020B0604030504040204" pitchFamily="34" charset="0"/>
                        </a:rPr>
                        <a:t>Nodrošināta stabila un prognozējama koksnes pieejamība tautsaimniecībai</a:t>
                      </a:r>
                    </a:p>
                  </a:txBody>
                  <a:tcPr marL="41165" marR="41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lv-LV" sz="800">
                          <a:effectLst/>
                          <a:latin typeface="Verdana" panose="020B0604030504040204" pitchFamily="34" charset="0"/>
                          <a:ea typeface="Verdana" panose="020B0604030504040204" pitchFamily="34" charset="0"/>
                          <a:cs typeface="Verdana" panose="020B0604030504040204" pitchFamily="34" charset="0"/>
                        </a:rPr>
                        <a:t>Selekcionēta stādāmā materiāla izmantošanas īpatsvars meža atjaunošanā un ieaudzēšanā</a:t>
                      </a:r>
                    </a:p>
                  </a:txBody>
                  <a:tcPr marL="41165" marR="41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lv-LV" sz="800" dirty="0">
                          <a:effectLst/>
                          <a:latin typeface="Verdana" panose="020B0604030504040204" pitchFamily="34" charset="0"/>
                          <a:ea typeface="Verdana" panose="020B0604030504040204" pitchFamily="34" charset="0"/>
                          <a:cs typeface="Verdana" panose="020B0604030504040204" pitchFamily="34" charset="0"/>
                        </a:rPr>
                        <a:t>%</a:t>
                      </a:r>
                    </a:p>
                  </a:txBody>
                  <a:tcPr marL="41165" marR="41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3602566"/>
                  </a:ext>
                </a:extLst>
              </a:tr>
              <a:tr h="206013">
                <a:tc vMerge="1">
                  <a:txBody>
                    <a:bodyPr/>
                    <a:lstStyle/>
                    <a:p>
                      <a:endParaRPr lang="lv-LV"/>
                    </a:p>
                  </a:txBody>
                  <a:tcPr/>
                </a:tc>
                <a:tc vMerge="1">
                  <a:txBody>
                    <a:bodyPr/>
                    <a:lstStyle/>
                    <a:p>
                      <a:endParaRPr lang="lv-LV"/>
                    </a:p>
                  </a:txBody>
                  <a:tcPr/>
                </a:tc>
                <a:tc>
                  <a:txBody>
                    <a:bodyPr/>
                    <a:lstStyle/>
                    <a:p>
                      <a:pPr>
                        <a:lnSpc>
                          <a:spcPct val="107000"/>
                        </a:lnSpc>
                        <a:spcAft>
                          <a:spcPts val="800"/>
                        </a:spcAft>
                      </a:pPr>
                      <a:r>
                        <a:rPr lang="lv-LV" sz="800">
                          <a:effectLst/>
                          <a:latin typeface="Verdana" panose="020B0604030504040204" pitchFamily="34" charset="0"/>
                          <a:ea typeface="Verdana" panose="020B0604030504040204" pitchFamily="34" charset="0"/>
                          <a:cs typeface="Verdana" panose="020B0604030504040204" pitchFamily="34" charset="0"/>
                        </a:rPr>
                        <a:t>Nesamazinās zemes platība koksnes audzēšanai un ieguvei</a:t>
                      </a:r>
                    </a:p>
                  </a:txBody>
                  <a:tcPr marL="41165" marR="41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lv-LV" sz="800" dirty="0">
                          <a:effectLst/>
                          <a:latin typeface="Verdana" panose="020B0604030504040204" pitchFamily="34" charset="0"/>
                          <a:ea typeface="Verdana" panose="020B0604030504040204" pitchFamily="34" charset="0"/>
                          <a:cs typeface="Verdana" panose="020B0604030504040204" pitchFamily="34" charset="0"/>
                        </a:rPr>
                        <a:t>1000 ha</a:t>
                      </a:r>
                    </a:p>
                  </a:txBody>
                  <a:tcPr marL="41165" marR="41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1740977"/>
                  </a:ext>
                </a:extLst>
              </a:tr>
              <a:tr h="525805">
                <a:tc vMerge="1">
                  <a:txBody>
                    <a:bodyPr/>
                    <a:lstStyle/>
                    <a:p>
                      <a:endParaRPr lang="lv-LV"/>
                    </a:p>
                  </a:txBody>
                  <a:tcPr/>
                </a:tc>
                <a:tc vMerge="1">
                  <a:txBody>
                    <a:bodyPr/>
                    <a:lstStyle/>
                    <a:p>
                      <a:endParaRPr lang="lv-LV"/>
                    </a:p>
                  </a:txBody>
                  <a:tcPr/>
                </a:tc>
                <a:tc>
                  <a:txBody>
                    <a:bodyPr/>
                    <a:lstStyle/>
                    <a:p>
                      <a:pPr>
                        <a:lnSpc>
                          <a:spcPct val="107000"/>
                        </a:lnSpc>
                        <a:spcAft>
                          <a:spcPts val="800"/>
                        </a:spcAft>
                      </a:pPr>
                      <a:r>
                        <a:rPr lang="lv-LV" sz="800">
                          <a:effectLst/>
                          <a:latin typeface="Verdana" panose="020B0604030504040204" pitchFamily="34" charset="0"/>
                          <a:ea typeface="Verdana" panose="020B0604030504040204" pitchFamily="34" charset="0"/>
                          <a:cs typeface="Verdana" panose="020B0604030504040204" pitchFamily="34" charset="0"/>
                        </a:rPr>
                        <a:t>Noteikts maksimālais koku ciršanas apjoms galvenajā cirtē vismaz gadu pirms perioda sākuma, nodrošinot Latvijas saistības SEG Neto piesaistes nodrošināšanā ZIZIMM sektorā</a:t>
                      </a:r>
                    </a:p>
                  </a:txBody>
                  <a:tcPr marL="41165" marR="41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lv-LV" sz="800" dirty="0">
                        <a:effectLst/>
                        <a:latin typeface="Verdana" panose="020B0604030504040204" pitchFamily="34" charset="0"/>
                        <a:ea typeface="Verdana" panose="020B0604030504040204" pitchFamily="34" charset="0"/>
                        <a:cs typeface="Verdana" panose="020B0604030504040204" pitchFamily="34" charset="0"/>
                      </a:endParaRPr>
                    </a:p>
                  </a:txBody>
                  <a:tcPr marL="41165" marR="41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9093255"/>
                  </a:ext>
                </a:extLst>
              </a:tr>
              <a:tr h="463759">
                <a:tc vMerge="1">
                  <a:txBody>
                    <a:bodyPr/>
                    <a:lstStyle/>
                    <a:p>
                      <a:endParaRPr lang="lv-LV"/>
                    </a:p>
                  </a:txBody>
                  <a:tcPr/>
                </a:tc>
                <a:tc vMerge="1">
                  <a:txBody>
                    <a:bodyPr/>
                    <a:lstStyle/>
                    <a:p>
                      <a:endParaRPr lang="lv-LV"/>
                    </a:p>
                  </a:txBody>
                  <a:tcPr/>
                </a:tc>
                <a:tc>
                  <a:txBody>
                    <a:bodyPr/>
                    <a:lstStyle/>
                    <a:p>
                      <a:pPr>
                        <a:lnSpc>
                          <a:spcPct val="107000"/>
                        </a:lnSpc>
                        <a:spcAft>
                          <a:spcPts val="800"/>
                        </a:spcAft>
                      </a:pPr>
                      <a:r>
                        <a:rPr lang="lv-LV" sz="800">
                          <a:effectLst/>
                          <a:latin typeface="Verdana" panose="020B0604030504040204" pitchFamily="34" charset="0"/>
                          <a:ea typeface="Verdana" panose="020B0604030504040204" pitchFamily="34" charset="0"/>
                          <a:cs typeface="Verdana" panose="020B0604030504040204" pitchFamily="34" charset="0"/>
                        </a:rPr>
                        <a:t>Rekonstruēto/ uzbūvēto meža autoceļu garums</a:t>
                      </a:r>
                    </a:p>
                  </a:txBody>
                  <a:tcPr marL="41165" marR="41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lv-LV" sz="800" dirty="0">
                          <a:effectLst/>
                          <a:latin typeface="Verdana" panose="020B0604030504040204" pitchFamily="34" charset="0"/>
                          <a:ea typeface="Verdana" panose="020B0604030504040204" pitchFamily="34" charset="0"/>
                          <a:cs typeface="Verdana" panose="020B0604030504040204" pitchFamily="34" charset="0"/>
                        </a:rPr>
                        <a:t>km</a:t>
                      </a:r>
                    </a:p>
                  </a:txBody>
                  <a:tcPr marL="41165" marR="41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7736213"/>
                  </a:ext>
                </a:extLst>
              </a:tr>
            </a:tbl>
          </a:graphicData>
        </a:graphic>
      </p:graphicFrame>
      <p:sp>
        <p:nvSpPr>
          <p:cNvPr id="6" name="Slaida numura vietturis 5">
            <a:extLst>
              <a:ext uri="{FF2B5EF4-FFF2-40B4-BE49-F238E27FC236}">
                <a16:creationId xmlns:a16="http://schemas.microsoft.com/office/drawing/2014/main" id="{47A7177F-926F-4A45-8DFC-AA546E701201}"/>
              </a:ext>
            </a:extLst>
          </p:cNvPr>
          <p:cNvSpPr>
            <a:spLocks noGrp="1"/>
          </p:cNvSpPr>
          <p:nvPr>
            <p:ph type="sldNum" sz="quarter" idx="13"/>
          </p:nvPr>
        </p:nvSpPr>
        <p:spPr>
          <a:xfrm>
            <a:off x="8438322" y="6324600"/>
            <a:ext cx="400878" cy="304800"/>
          </a:xfrm>
        </p:spPr>
        <p:txBody>
          <a:bodyPr/>
          <a:lstStyle/>
          <a:p>
            <a:pPr>
              <a:defRPr/>
            </a:pPr>
            <a:fld id="{3F145C17-0790-4DE9-9FFF-FF94760C83AB}" type="slidenum">
              <a:rPr lang="en-US" altLang="en-US" smtClean="0"/>
              <a:pPr>
                <a:defRPr/>
              </a:pPr>
              <a:t>34</a:t>
            </a:fld>
            <a:endParaRPr lang="en-US" altLang="en-US" dirty="0"/>
          </a:p>
        </p:txBody>
      </p:sp>
    </p:spTree>
    <p:extLst>
      <p:ext uri="{BB962C8B-B14F-4D97-AF65-F5344CB8AC3E}">
        <p14:creationId xmlns:p14="http://schemas.microsoft.com/office/powerpoint/2010/main" val="690688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797548A-FDBF-4E22-A4C6-CB5A2C49D7E8}"/>
              </a:ext>
            </a:extLst>
          </p:cNvPr>
          <p:cNvSpPr>
            <a:spLocks noGrp="1"/>
          </p:cNvSpPr>
          <p:nvPr>
            <p:ph type="title"/>
          </p:nvPr>
        </p:nvSpPr>
        <p:spPr>
          <a:xfrm>
            <a:off x="2483126" y="122582"/>
            <a:ext cx="6096000" cy="1036642"/>
          </a:xfrm>
        </p:spPr>
        <p:txBody>
          <a:bodyPr/>
          <a:lstStyle/>
          <a:p>
            <a:r>
              <a:rPr lang="lv-LV" sz="1800" b="1" dirty="0">
                <a:effectLst/>
              </a:rPr>
              <a:t>Rezultatīvie rādītāji – mērķu matrica (II)</a:t>
            </a:r>
            <a:br>
              <a:rPr lang="lv-LV" sz="1800" b="1" dirty="0">
                <a:effectLst/>
              </a:rPr>
            </a:br>
            <a:endParaRPr lang="lv-LV" dirty="0"/>
          </a:p>
        </p:txBody>
      </p:sp>
      <p:sp>
        <p:nvSpPr>
          <p:cNvPr id="6" name="Slaida numura vietturis 5">
            <a:extLst>
              <a:ext uri="{FF2B5EF4-FFF2-40B4-BE49-F238E27FC236}">
                <a16:creationId xmlns:a16="http://schemas.microsoft.com/office/drawing/2014/main" id="{47A7177F-926F-4A45-8DFC-AA546E701201}"/>
              </a:ext>
            </a:extLst>
          </p:cNvPr>
          <p:cNvSpPr>
            <a:spLocks noGrp="1"/>
          </p:cNvSpPr>
          <p:nvPr>
            <p:ph type="sldNum" sz="quarter" idx="13"/>
          </p:nvPr>
        </p:nvSpPr>
        <p:spPr>
          <a:xfrm>
            <a:off x="8438322" y="6324600"/>
            <a:ext cx="400878" cy="304800"/>
          </a:xfrm>
        </p:spPr>
        <p:txBody>
          <a:bodyPr/>
          <a:lstStyle/>
          <a:p>
            <a:pPr>
              <a:defRPr/>
            </a:pPr>
            <a:fld id="{3F145C17-0790-4DE9-9FFF-FF94760C83AB}" type="slidenum">
              <a:rPr lang="en-US" altLang="en-US" smtClean="0"/>
              <a:pPr>
                <a:defRPr/>
              </a:pPr>
              <a:t>35</a:t>
            </a:fld>
            <a:endParaRPr lang="en-US" altLang="en-US" dirty="0"/>
          </a:p>
        </p:txBody>
      </p:sp>
      <p:graphicFrame>
        <p:nvGraphicFramePr>
          <p:cNvPr id="13" name="Tabula 12">
            <a:extLst>
              <a:ext uri="{FF2B5EF4-FFF2-40B4-BE49-F238E27FC236}">
                <a16:creationId xmlns:a16="http://schemas.microsoft.com/office/drawing/2014/main" id="{CC0BED17-0EB7-474D-AD4D-8F7BE5418678}"/>
              </a:ext>
            </a:extLst>
          </p:cNvPr>
          <p:cNvGraphicFramePr>
            <a:graphicFrameLocks noGrp="1"/>
          </p:cNvGraphicFramePr>
          <p:nvPr>
            <p:extLst>
              <p:ext uri="{D42A27DB-BD31-4B8C-83A1-F6EECF244321}">
                <p14:modId xmlns:p14="http://schemas.microsoft.com/office/powerpoint/2010/main" val="3607654194"/>
              </p:ext>
            </p:extLst>
          </p:nvPr>
        </p:nvGraphicFramePr>
        <p:xfrm>
          <a:off x="1096617" y="1470650"/>
          <a:ext cx="7590183" cy="4970509"/>
        </p:xfrm>
        <a:graphic>
          <a:graphicData uri="http://schemas.openxmlformats.org/drawingml/2006/table">
            <a:tbl>
              <a:tblPr firstRow="1" firstCol="1" bandRow="1"/>
              <a:tblGrid>
                <a:gridCol w="2930963">
                  <a:extLst>
                    <a:ext uri="{9D8B030D-6E8A-4147-A177-3AD203B41FA5}">
                      <a16:colId xmlns:a16="http://schemas.microsoft.com/office/drawing/2014/main" val="1038133904"/>
                    </a:ext>
                  </a:extLst>
                </a:gridCol>
                <a:gridCol w="1229657">
                  <a:extLst>
                    <a:ext uri="{9D8B030D-6E8A-4147-A177-3AD203B41FA5}">
                      <a16:colId xmlns:a16="http://schemas.microsoft.com/office/drawing/2014/main" val="1372683979"/>
                    </a:ext>
                  </a:extLst>
                </a:gridCol>
                <a:gridCol w="3003746">
                  <a:extLst>
                    <a:ext uri="{9D8B030D-6E8A-4147-A177-3AD203B41FA5}">
                      <a16:colId xmlns:a16="http://schemas.microsoft.com/office/drawing/2014/main" val="701469903"/>
                    </a:ext>
                  </a:extLst>
                </a:gridCol>
                <a:gridCol w="425817">
                  <a:extLst>
                    <a:ext uri="{9D8B030D-6E8A-4147-A177-3AD203B41FA5}">
                      <a16:colId xmlns:a16="http://schemas.microsoft.com/office/drawing/2014/main" val="2102400303"/>
                    </a:ext>
                  </a:extLst>
                </a:gridCol>
              </a:tblGrid>
              <a:tr h="99194">
                <a:tc>
                  <a:txBody>
                    <a:bodyPr/>
                    <a:lstStyle/>
                    <a:p>
                      <a:pPr>
                        <a:lnSpc>
                          <a:spcPct val="107000"/>
                        </a:lnSpc>
                        <a:spcAft>
                          <a:spcPts val="800"/>
                        </a:spcAft>
                      </a:pPr>
                      <a:r>
                        <a:rPr lang="lv-LV" sz="400" b="1" dirty="0">
                          <a:effectLst/>
                          <a:latin typeface="Times New Roman" panose="02020603050405020304" pitchFamily="18" charset="0"/>
                          <a:ea typeface="Times New Roman" panose="02020603050405020304" pitchFamily="18" charset="0"/>
                        </a:rPr>
                        <a:t>Mērķis/ Rīcības virziens</a:t>
                      </a:r>
                      <a:endParaRPr lang="lv-LV" sz="500" dirty="0">
                        <a:effectLst/>
                        <a:latin typeface="Times New Roman" panose="02020603050405020304" pitchFamily="18" charset="0"/>
                        <a:ea typeface="Times New Roman" panose="02020603050405020304" pitchFamily="18" charset="0"/>
                      </a:endParaRPr>
                    </a:p>
                  </a:txBody>
                  <a:tcPr marL="28165" marR="28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lv-LV" sz="400" b="1" dirty="0">
                          <a:effectLst/>
                          <a:latin typeface="Times New Roman" panose="02020603050405020304" pitchFamily="18" charset="0"/>
                          <a:ea typeface="Times New Roman" panose="02020603050405020304" pitchFamily="18" charset="0"/>
                        </a:rPr>
                        <a:t>Rezultāts</a:t>
                      </a:r>
                      <a:endParaRPr lang="lv-LV" sz="500" dirty="0">
                        <a:effectLst/>
                        <a:latin typeface="Times New Roman" panose="02020603050405020304" pitchFamily="18" charset="0"/>
                        <a:ea typeface="Times New Roman" panose="02020603050405020304" pitchFamily="18" charset="0"/>
                      </a:endParaRPr>
                    </a:p>
                  </a:txBody>
                  <a:tcPr marL="28165" marR="28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lv-LV" sz="400" b="1">
                          <a:effectLst/>
                          <a:latin typeface="Times New Roman" panose="02020603050405020304" pitchFamily="18" charset="0"/>
                          <a:ea typeface="Times New Roman" panose="02020603050405020304" pitchFamily="18" charset="0"/>
                        </a:rPr>
                        <a:t>Rezultatīvais rādītājs</a:t>
                      </a:r>
                      <a:endParaRPr lang="lv-LV" sz="500">
                        <a:effectLst/>
                        <a:latin typeface="Times New Roman" panose="02020603050405020304" pitchFamily="18" charset="0"/>
                        <a:ea typeface="Times New Roman" panose="02020603050405020304" pitchFamily="18" charset="0"/>
                      </a:endParaRPr>
                    </a:p>
                  </a:txBody>
                  <a:tcPr marL="28165" marR="28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lv-LV" sz="400" b="1">
                          <a:effectLst/>
                          <a:latin typeface="Times New Roman" panose="02020603050405020304" pitchFamily="18" charset="0"/>
                          <a:ea typeface="Times New Roman" panose="02020603050405020304" pitchFamily="18" charset="0"/>
                        </a:rPr>
                        <a:t>mērv.</a:t>
                      </a:r>
                      <a:endParaRPr lang="lv-LV" sz="500">
                        <a:effectLst/>
                        <a:latin typeface="Times New Roman" panose="02020603050405020304" pitchFamily="18" charset="0"/>
                        <a:ea typeface="Times New Roman" panose="02020603050405020304" pitchFamily="18" charset="0"/>
                      </a:endParaRPr>
                    </a:p>
                  </a:txBody>
                  <a:tcPr marL="28165" marR="28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9721335"/>
                  </a:ext>
                </a:extLst>
              </a:tr>
              <a:tr h="280592">
                <a:tc rowSpan="10">
                  <a:txBody>
                    <a:bodyPr/>
                    <a:lstStyle/>
                    <a:p>
                      <a:pPr>
                        <a:lnSpc>
                          <a:spcPct val="107000"/>
                        </a:lnSpc>
                        <a:spcAft>
                          <a:spcPts val="800"/>
                        </a:spcAft>
                      </a:pPr>
                      <a:r>
                        <a:rPr lang="lv-LV" sz="1200" dirty="0">
                          <a:effectLst/>
                          <a:latin typeface="Verdana" panose="020B0604030504040204" pitchFamily="34" charset="0"/>
                          <a:ea typeface="Verdana" panose="020B0604030504040204" pitchFamily="34" charset="0"/>
                          <a:cs typeface="Verdana" panose="020B0604030504040204" pitchFamily="34" charset="0"/>
                        </a:rPr>
                        <a:t>Attīstīt meža apsaimniekošanas paņēmienus, stiprinot bioloģiskās daudzveidības vērtību integrēšanu, vienlaikus veicinot dažādu meža ekosistēmas produktu un pakalpojumu radīšanu mainīgā vidē   (Kā izvietot 10% un 30%)</a:t>
                      </a:r>
                    </a:p>
                  </a:txBody>
                  <a:tcPr marL="28165" marR="28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6">
                  <a:txBody>
                    <a:bodyPr/>
                    <a:lstStyle/>
                    <a:p>
                      <a:pPr>
                        <a:lnSpc>
                          <a:spcPct val="107000"/>
                        </a:lnSpc>
                        <a:spcAft>
                          <a:spcPts val="800"/>
                        </a:spcAft>
                      </a:pPr>
                      <a:r>
                        <a:rPr lang="lv-LV" sz="600" dirty="0">
                          <a:effectLst/>
                          <a:latin typeface="Verdana" panose="020B0604030504040204" pitchFamily="34" charset="0"/>
                          <a:ea typeface="Verdana" panose="020B0604030504040204" pitchFamily="34" charset="0"/>
                          <a:cs typeface="Verdana" panose="020B0604030504040204" pitchFamily="34" charset="0"/>
                        </a:rPr>
                        <a:t>Saglabāta bioloģiskā daudzveidība veicināti dažādi ekosistēmu pakalpojumi</a:t>
                      </a:r>
                    </a:p>
                  </a:txBody>
                  <a:tcPr marL="28165" marR="28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lv-LV" sz="600">
                          <a:effectLst/>
                          <a:latin typeface="Verdana" panose="020B0604030504040204" pitchFamily="34" charset="0"/>
                          <a:ea typeface="Verdana" panose="020B0604030504040204" pitchFamily="34" charset="0"/>
                          <a:cs typeface="Verdana" panose="020B0604030504040204" pitchFamily="34" charset="0"/>
                        </a:rPr>
                        <a:t>Meža /meža zemes platības stingrā dabas aizsardzības režīmā (aizliegta mežsaimnieciskā darbība, galvenā cirte)</a:t>
                      </a:r>
                    </a:p>
                  </a:txBody>
                  <a:tcPr marL="28165" marR="28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lv-LV" sz="600">
                          <a:effectLst/>
                          <a:latin typeface="Verdana" panose="020B0604030504040204" pitchFamily="34" charset="0"/>
                          <a:ea typeface="Verdana" panose="020B0604030504040204" pitchFamily="34" charset="0"/>
                          <a:cs typeface="Verdana" panose="020B0604030504040204" pitchFamily="34" charset="0"/>
                        </a:rPr>
                        <a:t>Tūkst. ha</a:t>
                      </a:r>
                    </a:p>
                  </a:txBody>
                  <a:tcPr marL="28165" marR="28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4046120"/>
                  </a:ext>
                </a:extLst>
              </a:tr>
              <a:tr h="539096">
                <a:tc vMerge="1">
                  <a:txBody>
                    <a:bodyPr/>
                    <a:lstStyle/>
                    <a:p>
                      <a:endParaRPr lang="lv-LV"/>
                    </a:p>
                  </a:txBody>
                  <a:tcPr/>
                </a:tc>
                <a:tc vMerge="1">
                  <a:txBody>
                    <a:bodyPr/>
                    <a:lstStyle/>
                    <a:p>
                      <a:endParaRPr lang="lv-LV"/>
                    </a:p>
                  </a:txBody>
                  <a:tcPr/>
                </a:tc>
                <a:tc>
                  <a:txBody>
                    <a:bodyPr/>
                    <a:lstStyle/>
                    <a:p>
                      <a:pPr>
                        <a:lnSpc>
                          <a:spcPct val="107000"/>
                        </a:lnSpc>
                        <a:spcAft>
                          <a:spcPts val="800"/>
                        </a:spcAft>
                      </a:pPr>
                      <a:r>
                        <a:rPr lang="lv-LV" sz="600" dirty="0">
                          <a:effectLst/>
                          <a:latin typeface="Verdana" panose="020B0604030504040204" pitchFamily="34" charset="0"/>
                          <a:ea typeface="Verdana" panose="020B0604030504040204" pitchFamily="34" charset="0"/>
                          <a:cs typeface="Verdana" panose="020B0604030504040204" pitchFamily="34" charset="0"/>
                        </a:rPr>
                        <a:t>Meža/meža zemes platības ar mežsaimnieciskās darbības ierobežojumiem bioloģiskās daudzveidības un ekosistēmu pakalpojumu nodrošināšanai, t.sk. </a:t>
                      </a:r>
                    </a:p>
                    <a:p>
                      <a:pPr>
                        <a:lnSpc>
                          <a:spcPct val="107000"/>
                        </a:lnSpc>
                        <a:spcAft>
                          <a:spcPts val="800"/>
                        </a:spcAft>
                      </a:pPr>
                      <a:r>
                        <a:rPr lang="lv-LV" sz="600" dirty="0">
                          <a:effectLst/>
                          <a:latin typeface="Verdana" panose="020B0604030504040204" pitchFamily="34" charset="0"/>
                          <a:ea typeface="Verdana" panose="020B0604030504040204" pitchFamily="34" charset="0"/>
                          <a:cs typeface="Verdana" panose="020B0604030504040204" pitchFamily="34" charset="0"/>
                        </a:rPr>
                        <a:t>apsaimniekotas meža koku sugu ģenētisko resursu mežaudzes</a:t>
                      </a:r>
                    </a:p>
                  </a:txBody>
                  <a:tcPr marL="28165" marR="28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lv-LV" sz="600">
                          <a:effectLst/>
                          <a:latin typeface="Verdana" panose="020B0604030504040204" pitchFamily="34" charset="0"/>
                          <a:ea typeface="Verdana" panose="020B0604030504040204" pitchFamily="34" charset="0"/>
                          <a:cs typeface="Verdana" panose="020B0604030504040204" pitchFamily="34" charset="0"/>
                        </a:rPr>
                        <a:t>Tūkst. ha</a:t>
                      </a:r>
                    </a:p>
                  </a:txBody>
                  <a:tcPr marL="28165" marR="28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3215904"/>
                  </a:ext>
                </a:extLst>
              </a:tr>
              <a:tr h="209243">
                <a:tc vMerge="1">
                  <a:txBody>
                    <a:bodyPr/>
                    <a:lstStyle/>
                    <a:p>
                      <a:endParaRPr lang="lv-LV"/>
                    </a:p>
                  </a:txBody>
                  <a:tcPr/>
                </a:tc>
                <a:tc vMerge="1">
                  <a:txBody>
                    <a:bodyPr/>
                    <a:lstStyle/>
                    <a:p>
                      <a:endParaRPr lang="lv-LV"/>
                    </a:p>
                  </a:txBody>
                  <a:tcPr/>
                </a:tc>
                <a:tc>
                  <a:txBody>
                    <a:bodyPr/>
                    <a:lstStyle/>
                    <a:p>
                      <a:pPr>
                        <a:lnSpc>
                          <a:spcPct val="107000"/>
                        </a:lnSpc>
                        <a:spcAft>
                          <a:spcPts val="800"/>
                        </a:spcAft>
                      </a:pPr>
                      <a:r>
                        <a:rPr lang="lv-LV" sz="600" dirty="0">
                          <a:effectLst/>
                          <a:latin typeface="Verdana" panose="020B0604030504040204" pitchFamily="34" charset="0"/>
                          <a:ea typeface="Verdana" panose="020B0604030504040204" pitchFamily="34" charset="0"/>
                          <a:cs typeface="Verdana" panose="020B0604030504040204" pitchFamily="34" charset="0"/>
                        </a:rPr>
                        <a:t>Labiekārtotas teritorijas rekreācijas (atpūtas, tūrisma, vides izziņas) nodrošināšanai</a:t>
                      </a:r>
                    </a:p>
                  </a:txBody>
                  <a:tcPr marL="28165" marR="28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lv-LV" sz="600">
                          <a:effectLst/>
                          <a:latin typeface="Verdana" panose="020B0604030504040204" pitchFamily="34" charset="0"/>
                          <a:ea typeface="Verdana" panose="020B0604030504040204" pitchFamily="34" charset="0"/>
                          <a:cs typeface="Verdana" panose="020B0604030504040204" pitchFamily="34" charset="0"/>
                        </a:rPr>
                        <a:t>ha</a:t>
                      </a:r>
                    </a:p>
                  </a:txBody>
                  <a:tcPr marL="28165" marR="28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1533332"/>
                  </a:ext>
                </a:extLst>
              </a:tr>
              <a:tr h="209243">
                <a:tc vMerge="1">
                  <a:txBody>
                    <a:bodyPr/>
                    <a:lstStyle/>
                    <a:p>
                      <a:endParaRPr lang="lv-LV"/>
                    </a:p>
                  </a:txBody>
                  <a:tcPr/>
                </a:tc>
                <a:tc vMerge="1">
                  <a:txBody>
                    <a:bodyPr/>
                    <a:lstStyle/>
                    <a:p>
                      <a:endParaRPr lang="lv-LV"/>
                    </a:p>
                  </a:txBody>
                  <a:tcPr/>
                </a:tc>
                <a:tc>
                  <a:txBody>
                    <a:bodyPr/>
                    <a:lstStyle/>
                    <a:p>
                      <a:pPr>
                        <a:lnSpc>
                          <a:spcPct val="107000"/>
                        </a:lnSpc>
                        <a:spcAft>
                          <a:spcPts val="800"/>
                        </a:spcAft>
                      </a:pPr>
                      <a:r>
                        <a:rPr lang="lv-LV" sz="600">
                          <a:effectLst/>
                          <a:latin typeface="Verdana" panose="020B0604030504040204" pitchFamily="34" charset="0"/>
                          <a:ea typeface="Verdana" panose="020B0604030504040204" pitchFamily="34" charset="0"/>
                          <a:cs typeface="Verdana" panose="020B0604030504040204" pitchFamily="34" charset="0"/>
                        </a:rPr>
                        <a:t>Atjaunotas ietekmētas, mežu un purvu ekosistēmas un uzturētas aizsargājamo sugu dzīvotnes</a:t>
                      </a:r>
                    </a:p>
                  </a:txBody>
                  <a:tcPr marL="28165" marR="28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lv-LV" sz="600">
                          <a:effectLst/>
                          <a:latin typeface="Verdana" panose="020B0604030504040204" pitchFamily="34" charset="0"/>
                          <a:ea typeface="Verdana" panose="020B0604030504040204" pitchFamily="34" charset="0"/>
                          <a:cs typeface="Verdana" panose="020B0604030504040204" pitchFamily="34" charset="0"/>
                        </a:rPr>
                        <a:t>ha</a:t>
                      </a:r>
                    </a:p>
                  </a:txBody>
                  <a:tcPr marL="28165" marR="28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9962021"/>
                  </a:ext>
                </a:extLst>
              </a:tr>
              <a:tr h="351942">
                <a:tc vMerge="1">
                  <a:txBody>
                    <a:bodyPr/>
                    <a:lstStyle/>
                    <a:p>
                      <a:endParaRPr lang="lv-LV"/>
                    </a:p>
                  </a:txBody>
                  <a:tcPr/>
                </a:tc>
                <a:tc vMerge="1">
                  <a:txBody>
                    <a:bodyPr/>
                    <a:lstStyle/>
                    <a:p>
                      <a:endParaRPr lang="lv-LV"/>
                    </a:p>
                  </a:txBody>
                  <a:tcPr/>
                </a:tc>
                <a:tc>
                  <a:txBody>
                    <a:bodyPr/>
                    <a:lstStyle/>
                    <a:p>
                      <a:pPr>
                        <a:lnSpc>
                          <a:spcPct val="107000"/>
                        </a:lnSpc>
                        <a:spcAft>
                          <a:spcPts val="800"/>
                        </a:spcAft>
                      </a:pPr>
                      <a:r>
                        <a:rPr lang="lv-LV" sz="600" dirty="0">
                          <a:effectLst/>
                          <a:latin typeface="Verdana" panose="020B0604030504040204" pitchFamily="34" charset="0"/>
                          <a:ea typeface="Verdana" panose="020B0604030504040204" pitchFamily="34" charset="0"/>
                          <a:cs typeface="Verdana" panose="020B0604030504040204" pitchFamily="34" charset="0"/>
                        </a:rPr>
                        <a:t>Meža apsaimniekošanā saudzēti un saglabāti bioloģiski nozīmīgi meža struktūras elementi, platības īpatsvars no kopējās Meža valsts reģistrā reģistrētās meža platības</a:t>
                      </a:r>
                    </a:p>
                  </a:txBody>
                  <a:tcPr marL="28165" marR="28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lv-LV" sz="600" dirty="0">
                          <a:effectLst/>
                          <a:latin typeface="Verdana" panose="020B0604030504040204" pitchFamily="34" charset="0"/>
                          <a:ea typeface="Verdana" panose="020B0604030504040204" pitchFamily="34" charset="0"/>
                          <a:cs typeface="Verdana" panose="020B0604030504040204" pitchFamily="34" charset="0"/>
                        </a:rPr>
                        <a:t>%</a:t>
                      </a:r>
                    </a:p>
                  </a:txBody>
                  <a:tcPr marL="28165" marR="28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9406406"/>
                  </a:ext>
                </a:extLst>
              </a:tr>
              <a:tr h="137893">
                <a:tc vMerge="1">
                  <a:txBody>
                    <a:bodyPr/>
                    <a:lstStyle/>
                    <a:p>
                      <a:endParaRPr lang="lv-LV"/>
                    </a:p>
                  </a:txBody>
                  <a:tcPr/>
                </a:tc>
                <a:tc vMerge="1">
                  <a:txBody>
                    <a:bodyPr/>
                    <a:lstStyle/>
                    <a:p>
                      <a:endParaRPr lang="lv-LV"/>
                    </a:p>
                  </a:txBody>
                  <a:tcPr/>
                </a:tc>
                <a:tc>
                  <a:txBody>
                    <a:bodyPr/>
                    <a:lstStyle/>
                    <a:p>
                      <a:pPr>
                        <a:lnSpc>
                          <a:spcPct val="107000"/>
                        </a:lnSpc>
                        <a:spcAft>
                          <a:spcPts val="800"/>
                        </a:spcAft>
                      </a:pPr>
                      <a:r>
                        <a:rPr lang="lv-LV" sz="600">
                          <a:effectLst/>
                          <a:latin typeface="Verdana" panose="020B0604030504040204" pitchFamily="34" charset="0"/>
                          <a:ea typeface="Verdana" panose="020B0604030504040204" pitchFamily="34" charset="0"/>
                          <a:cs typeface="Verdana" panose="020B0604030504040204" pitchFamily="34" charset="0"/>
                        </a:rPr>
                        <a:t>Dabai tuvas mežsaimniecības prasību izpildes nodrošināšana</a:t>
                      </a:r>
                    </a:p>
                  </a:txBody>
                  <a:tcPr marL="28165" marR="28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lv-LV" sz="600" dirty="0">
                        <a:effectLst/>
                        <a:latin typeface="Verdana" panose="020B0604030504040204" pitchFamily="34" charset="0"/>
                        <a:ea typeface="Verdana" panose="020B0604030504040204" pitchFamily="34" charset="0"/>
                        <a:cs typeface="Verdana" panose="020B0604030504040204" pitchFamily="34" charset="0"/>
                      </a:endParaRPr>
                    </a:p>
                  </a:txBody>
                  <a:tcPr marL="28165" marR="28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0536798"/>
                  </a:ext>
                </a:extLst>
              </a:tr>
              <a:tr h="199302">
                <a:tc vMerge="1">
                  <a:txBody>
                    <a:bodyPr/>
                    <a:lstStyle/>
                    <a:p>
                      <a:endParaRPr lang="lv-LV"/>
                    </a:p>
                  </a:txBody>
                  <a:tcPr/>
                </a:tc>
                <a:tc>
                  <a:txBody>
                    <a:bodyPr/>
                    <a:lstStyle/>
                    <a:p>
                      <a:pPr>
                        <a:lnSpc>
                          <a:spcPct val="107000"/>
                        </a:lnSpc>
                        <a:spcAft>
                          <a:spcPts val="800"/>
                        </a:spcAft>
                      </a:pPr>
                      <a:r>
                        <a:rPr lang="lv-LV" sz="600">
                          <a:effectLst/>
                          <a:latin typeface="Verdana" panose="020B0604030504040204" pitchFamily="34" charset="0"/>
                          <a:ea typeface="Verdana" panose="020B0604030504040204" pitchFamily="34" charset="0"/>
                          <a:cs typeface="Verdana" panose="020B0604030504040204" pitchFamily="34" charset="0"/>
                        </a:rPr>
                        <a:t>Atbalsts meža īpašniekiem par vides pasākumiem</a:t>
                      </a:r>
                    </a:p>
                  </a:txBody>
                  <a:tcPr marL="28165" marR="28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lv-LV" sz="600">
                          <a:effectLst/>
                          <a:latin typeface="Verdana" panose="020B0604030504040204" pitchFamily="34" charset="0"/>
                          <a:ea typeface="Verdana" panose="020B0604030504040204" pitchFamily="34" charset="0"/>
                          <a:cs typeface="Verdana" panose="020B0604030504040204" pitchFamily="34" charset="0"/>
                        </a:rPr>
                        <a:t>Sagatavoti grozījumi normatīvajos aktos</a:t>
                      </a:r>
                    </a:p>
                  </a:txBody>
                  <a:tcPr marL="28165" marR="28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lv-LV" sz="600" dirty="0">
                        <a:effectLst/>
                        <a:latin typeface="Verdana" panose="020B0604030504040204" pitchFamily="34" charset="0"/>
                        <a:ea typeface="Verdana" panose="020B0604030504040204" pitchFamily="34" charset="0"/>
                        <a:cs typeface="Verdana" panose="020B0604030504040204" pitchFamily="34" charset="0"/>
                      </a:endParaRPr>
                    </a:p>
                  </a:txBody>
                  <a:tcPr marL="28165" marR="28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7130567"/>
                  </a:ext>
                </a:extLst>
              </a:tr>
              <a:tr h="240333">
                <a:tc vMerge="1">
                  <a:txBody>
                    <a:bodyPr/>
                    <a:lstStyle/>
                    <a:p>
                      <a:endParaRPr lang="lv-LV"/>
                    </a:p>
                  </a:txBody>
                  <a:tcPr/>
                </a:tc>
                <a:tc rowSpan="4">
                  <a:txBody>
                    <a:bodyPr/>
                    <a:lstStyle/>
                    <a:p>
                      <a:pPr>
                        <a:lnSpc>
                          <a:spcPct val="107000"/>
                        </a:lnSpc>
                        <a:spcAft>
                          <a:spcPts val="800"/>
                        </a:spcAft>
                      </a:pPr>
                      <a:r>
                        <a:rPr lang="lv-LV" sz="600">
                          <a:effectLst/>
                          <a:latin typeface="Verdana" panose="020B0604030504040204" pitchFamily="34" charset="0"/>
                          <a:ea typeface="Verdana" panose="020B0604030504040204" pitchFamily="34" charset="0"/>
                          <a:cs typeface="Verdana" panose="020B0604030504040204" pitchFamily="34" charset="0"/>
                        </a:rPr>
                        <a:t>Pieaug sabiedrības zināšanas un izpratne par ilgtspējīgu meža apsaimniekošanu un koksnes produktu pielietošanu</a:t>
                      </a:r>
                    </a:p>
                  </a:txBody>
                  <a:tcPr marL="28165" marR="28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lv-LV" sz="600">
                          <a:effectLst/>
                          <a:latin typeface="Verdana" panose="020B0604030504040204" pitchFamily="34" charset="0"/>
                          <a:ea typeface="Verdana" panose="020B0604030504040204" pitchFamily="34" charset="0"/>
                          <a:cs typeface="Verdana" panose="020B0604030504040204" pitchFamily="34" charset="0"/>
                        </a:rPr>
                        <a:t>Uzlabojas sabiedrības viedoklis par meža apsaimniekošanu (sociālā aptauja: pozitīvi, drīzāk pozitīvi)</a:t>
                      </a:r>
                    </a:p>
                  </a:txBody>
                  <a:tcPr marL="28165" marR="28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lv-LV" sz="600" dirty="0">
                        <a:effectLst/>
                        <a:latin typeface="Verdana" panose="020B0604030504040204" pitchFamily="34" charset="0"/>
                        <a:ea typeface="Verdana" panose="020B0604030504040204" pitchFamily="34" charset="0"/>
                        <a:cs typeface="Verdana" panose="020B0604030504040204" pitchFamily="34" charset="0"/>
                      </a:endParaRPr>
                    </a:p>
                  </a:txBody>
                  <a:tcPr marL="28165" marR="28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3949827"/>
                  </a:ext>
                </a:extLst>
              </a:tr>
              <a:tr h="161148">
                <a:tc vMerge="1">
                  <a:txBody>
                    <a:bodyPr/>
                    <a:lstStyle/>
                    <a:p>
                      <a:endParaRPr lang="lv-LV"/>
                    </a:p>
                  </a:txBody>
                  <a:tcPr/>
                </a:tc>
                <a:tc vMerge="1">
                  <a:txBody>
                    <a:bodyPr/>
                    <a:lstStyle/>
                    <a:p>
                      <a:endParaRPr lang="lv-LV"/>
                    </a:p>
                  </a:txBody>
                  <a:tcPr/>
                </a:tc>
                <a:tc>
                  <a:txBody>
                    <a:bodyPr/>
                    <a:lstStyle/>
                    <a:p>
                      <a:pPr>
                        <a:lnSpc>
                          <a:spcPct val="107000"/>
                        </a:lnSpc>
                        <a:spcAft>
                          <a:spcPts val="800"/>
                        </a:spcAft>
                      </a:pPr>
                      <a:r>
                        <a:rPr lang="lv-LV" sz="600">
                          <a:effectLst/>
                          <a:latin typeface="Verdana" panose="020B0604030504040204" pitchFamily="34" charset="0"/>
                          <a:ea typeface="Verdana" panose="020B0604030504040204" pitchFamily="34" charset="0"/>
                          <a:cs typeface="Verdana" panose="020B0604030504040204" pitchFamily="34" charset="0"/>
                        </a:rPr>
                        <a:t>Meža nozares organizētajos pasākumos ieaistīto bērnu skaits</a:t>
                      </a:r>
                    </a:p>
                  </a:txBody>
                  <a:tcPr marL="28165" marR="28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lv-LV" sz="600" dirty="0">
                        <a:effectLst/>
                        <a:latin typeface="Verdana" panose="020B0604030504040204" pitchFamily="34" charset="0"/>
                        <a:ea typeface="Verdana" panose="020B0604030504040204" pitchFamily="34" charset="0"/>
                        <a:cs typeface="Verdana" panose="020B0604030504040204" pitchFamily="34" charset="0"/>
                      </a:endParaRPr>
                    </a:p>
                  </a:txBody>
                  <a:tcPr marL="28165" marR="28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1637730"/>
                  </a:ext>
                </a:extLst>
              </a:tr>
              <a:tr h="27061">
                <a:tc vMerge="1">
                  <a:txBody>
                    <a:bodyPr/>
                    <a:lstStyle/>
                    <a:p>
                      <a:endParaRPr lang="lv-LV"/>
                    </a:p>
                  </a:txBody>
                  <a:tcPr/>
                </a:tc>
                <a:tc vMerge="1">
                  <a:txBody>
                    <a:bodyPr/>
                    <a:lstStyle/>
                    <a:p>
                      <a:endParaRPr lang="lv-LV"/>
                    </a:p>
                  </a:txBody>
                  <a:tcPr/>
                </a:tc>
                <a:tc rowSpan="2">
                  <a:txBody>
                    <a:bodyPr/>
                    <a:lstStyle/>
                    <a:p>
                      <a:pPr>
                        <a:lnSpc>
                          <a:spcPct val="107000"/>
                        </a:lnSpc>
                        <a:spcAft>
                          <a:spcPts val="800"/>
                        </a:spcAft>
                      </a:pPr>
                      <a:r>
                        <a:rPr lang="lv-LV" sz="600">
                          <a:effectLst/>
                          <a:latin typeface="Verdana" panose="020B0604030504040204" pitchFamily="34" charset="0"/>
                          <a:ea typeface="Verdana" panose="020B0604030504040204" pitchFamily="34" charset="0"/>
                          <a:cs typeface="Verdana" panose="020B0604030504040204" pitchFamily="34" charset="0"/>
                        </a:rPr>
                        <a:t>Realizēto sabiedrības informēšanas pasākumu skaits</a:t>
                      </a:r>
                    </a:p>
                  </a:txBody>
                  <a:tcPr marL="28165" marR="28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endParaRPr lang="lv-LV" sz="600" dirty="0">
                        <a:effectLst/>
                        <a:latin typeface="Verdana" panose="020B0604030504040204" pitchFamily="34" charset="0"/>
                        <a:ea typeface="Verdana" panose="020B0604030504040204" pitchFamily="34" charset="0"/>
                        <a:cs typeface="Verdana" panose="020B0604030504040204" pitchFamily="34" charset="0"/>
                      </a:endParaRPr>
                    </a:p>
                  </a:txBody>
                  <a:tcPr marL="28165" marR="28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2913350"/>
                  </a:ext>
                </a:extLst>
              </a:tr>
              <a:tr h="194837">
                <a:tc>
                  <a:txBody>
                    <a:bodyPr/>
                    <a:lstStyle/>
                    <a:p>
                      <a:endParaRPr lang="lv-LV" sz="1200">
                        <a:effectLst/>
                        <a:latin typeface="Verdana" panose="020B0604030504040204" pitchFamily="34" charset="0"/>
                        <a:ea typeface="Verdana" panose="020B0604030504040204" pitchFamily="34" charset="0"/>
                        <a:cs typeface="Verdana" panose="020B0604030504040204" pitchFamily="34" charset="0"/>
                      </a:endParaRPr>
                    </a:p>
                  </a:txBody>
                  <a:tcPr marL="28165" marR="28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lv-LV"/>
                    </a:p>
                  </a:txBody>
                  <a:tcPr/>
                </a:tc>
                <a:tc vMerge="1">
                  <a:txBody>
                    <a:bodyPr/>
                    <a:lstStyle/>
                    <a:p>
                      <a:endParaRPr lang="lv-LV"/>
                    </a:p>
                  </a:txBody>
                  <a:tcPr/>
                </a:tc>
                <a:tc vMerge="1">
                  <a:txBody>
                    <a:bodyPr/>
                    <a:lstStyle/>
                    <a:p>
                      <a:endParaRPr lang="lv-LV"/>
                    </a:p>
                  </a:txBody>
                  <a:tcPr/>
                </a:tc>
                <a:extLst>
                  <a:ext uri="{0D108BD9-81ED-4DB2-BD59-A6C34878D82A}">
                    <a16:rowId xmlns:a16="http://schemas.microsoft.com/office/drawing/2014/main" val="3455163977"/>
                  </a:ext>
                </a:extLst>
              </a:tr>
              <a:tr h="209243">
                <a:tc rowSpan="6">
                  <a:txBody>
                    <a:bodyPr/>
                    <a:lstStyle/>
                    <a:p>
                      <a:pPr>
                        <a:lnSpc>
                          <a:spcPct val="107000"/>
                        </a:lnSpc>
                        <a:spcAft>
                          <a:spcPts val="800"/>
                        </a:spcAft>
                      </a:pPr>
                      <a:r>
                        <a:rPr lang="lv-LV" sz="1200">
                          <a:effectLst/>
                          <a:latin typeface="Verdana" panose="020B0604030504040204" pitchFamily="34" charset="0"/>
                          <a:ea typeface="Verdana" panose="020B0604030504040204" pitchFamily="34" charset="0"/>
                          <a:cs typeface="Verdana" panose="020B0604030504040204" pitchFamily="34" charset="0"/>
                        </a:rPr>
                        <a:t>Uzlabota meža produktivitāte un spēja pildīt klimata pārmaiņu mazināšanas lomu ilgtermiņā</a:t>
                      </a:r>
                    </a:p>
                  </a:txBody>
                  <a:tcPr marL="28165" marR="28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107000"/>
                        </a:lnSpc>
                        <a:spcAft>
                          <a:spcPts val="800"/>
                        </a:spcAft>
                      </a:pPr>
                      <a:r>
                        <a:rPr lang="lv-LV" sz="600">
                          <a:effectLst/>
                          <a:latin typeface="Verdana" panose="020B0604030504040204" pitchFamily="34" charset="0"/>
                          <a:ea typeface="Verdana" panose="020B0604030504040204" pitchFamily="34" charset="0"/>
                          <a:cs typeface="Verdana" panose="020B0604030504040204" pitchFamily="34" charset="0"/>
                        </a:rPr>
                        <a:t>Uzlabots CO</a:t>
                      </a:r>
                      <a:r>
                        <a:rPr lang="lv-LV" sz="600" baseline="-25000">
                          <a:effectLst/>
                          <a:latin typeface="Verdana" panose="020B0604030504040204" pitchFamily="34" charset="0"/>
                          <a:ea typeface="Verdana" panose="020B0604030504040204" pitchFamily="34" charset="0"/>
                          <a:cs typeface="Verdana" panose="020B0604030504040204" pitchFamily="34" charset="0"/>
                        </a:rPr>
                        <a:t>2 </a:t>
                      </a:r>
                      <a:r>
                        <a:rPr lang="lv-LV" sz="600">
                          <a:effectLst/>
                          <a:latin typeface="Verdana" panose="020B0604030504040204" pitchFamily="34" charset="0"/>
                          <a:ea typeface="Verdana" panose="020B0604030504040204" pitchFamily="34" charset="0"/>
                          <a:cs typeface="Verdana" panose="020B0604030504040204" pitchFamily="34" charset="0"/>
                        </a:rPr>
                        <a:t>piesaistīšanas potenciāls un saglabātas oglekļa krātuves ekosistēmās un koksnes produktos </a:t>
                      </a:r>
                    </a:p>
                  </a:txBody>
                  <a:tcPr marL="28165" marR="28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lv-LV" sz="600">
                          <a:effectLst/>
                          <a:latin typeface="Verdana" panose="020B0604030504040204" pitchFamily="34" charset="0"/>
                          <a:ea typeface="Verdana" panose="020B0604030504040204" pitchFamily="34" charset="0"/>
                          <a:cs typeface="Verdana" panose="020B0604030504040204" pitchFamily="34" charset="0"/>
                        </a:rPr>
                        <a:t>Meža un plantāciju meža ieaudzēšana, t. sk. rekultivētajās platībās pēc derīgo izrakteņu ieguves</a:t>
                      </a:r>
                    </a:p>
                  </a:txBody>
                  <a:tcPr marL="28165" marR="28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lv-LV" sz="600" dirty="0">
                          <a:effectLst/>
                          <a:latin typeface="Verdana" panose="020B0604030504040204" pitchFamily="34" charset="0"/>
                          <a:ea typeface="Verdana" panose="020B0604030504040204" pitchFamily="34" charset="0"/>
                          <a:cs typeface="Verdana" panose="020B0604030504040204" pitchFamily="34" charset="0"/>
                        </a:rPr>
                        <a:t>tūkst. ha</a:t>
                      </a:r>
                    </a:p>
                  </a:txBody>
                  <a:tcPr marL="28165" marR="28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8902826"/>
                  </a:ext>
                </a:extLst>
              </a:tr>
              <a:tr h="280592">
                <a:tc vMerge="1">
                  <a:txBody>
                    <a:bodyPr/>
                    <a:lstStyle/>
                    <a:p>
                      <a:endParaRPr lang="lv-LV"/>
                    </a:p>
                  </a:txBody>
                  <a:tcPr/>
                </a:tc>
                <a:tc vMerge="1">
                  <a:txBody>
                    <a:bodyPr/>
                    <a:lstStyle/>
                    <a:p>
                      <a:endParaRPr lang="lv-LV"/>
                    </a:p>
                  </a:txBody>
                  <a:tcPr/>
                </a:tc>
                <a:tc>
                  <a:txBody>
                    <a:bodyPr/>
                    <a:lstStyle/>
                    <a:p>
                      <a:pPr>
                        <a:lnSpc>
                          <a:spcPct val="107000"/>
                        </a:lnSpc>
                        <a:spcAft>
                          <a:spcPts val="800"/>
                        </a:spcAft>
                      </a:pPr>
                      <a:r>
                        <a:rPr lang="lv-LV" sz="600">
                          <a:effectLst/>
                          <a:latin typeface="Verdana" panose="020B0604030504040204" pitchFamily="34" charset="0"/>
                          <a:ea typeface="Verdana" panose="020B0604030504040204" pitchFamily="34" charset="0"/>
                          <a:cs typeface="Verdana" panose="020B0604030504040204" pitchFamily="34" charset="0"/>
                        </a:rPr>
                        <a:t>Piesaistīts CO</a:t>
                      </a:r>
                      <a:r>
                        <a:rPr lang="lv-LV" sz="600" baseline="-25000">
                          <a:effectLst/>
                          <a:latin typeface="Verdana" panose="020B0604030504040204" pitchFamily="34" charset="0"/>
                          <a:ea typeface="Verdana" panose="020B0604030504040204" pitchFamily="34" charset="0"/>
                          <a:cs typeface="Verdana" panose="020B0604030504040204" pitchFamily="34" charset="0"/>
                        </a:rPr>
                        <a:t>2</a:t>
                      </a:r>
                      <a:r>
                        <a:rPr lang="lv-LV" sz="600">
                          <a:effectLst/>
                          <a:latin typeface="Verdana" panose="020B0604030504040204" pitchFamily="34" charset="0"/>
                          <a:ea typeface="Verdana" panose="020B0604030504040204" pitchFamily="34" charset="0"/>
                          <a:cs typeface="Verdana" panose="020B0604030504040204" pitchFamily="34" charset="0"/>
                        </a:rPr>
                        <a:t> kopējā koksnes krājā (neto piesaiste)</a:t>
                      </a:r>
                    </a:p>
                  </a:txBody>
                  <a:tcPr marL="28165" marR="28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lv-LV" sz="600">
                          <a:effectLst/>
                          <a:latin typeface="Verdana" panose="020B0604030504040204" pitchFamily="34" charset="0"/>
                          <a:ea typeface="Verdana" panose="020B0604030504040204" pitchFamily="34" charset="0"/>
                          <a:cs typeface="Verdana" panose="020B0604030504040204" pitchFamily="34" charset="0"/>
                        </a:rPr>
                        <a:t>milj. CO2 t</a:t>
                      </a:r>
                    </a:p>
                  </a:txBody>
                  <a:tcPr marL="28165" marR="28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5078457"/>
                  </a:ext>
                </a:extLst>
              </a:tr>
              <a:tr h="280592">
                <a:tc vMerge="1">
                  <a:txBody>
                    <a:bodyPr/>
                    <a:lstStyle/>
                    <a:p>
                      <a:endParaRPr lang="lv-LV"/>
                    </a:p>
                  </a:txBody>
                  <a:tcPr/>
                </a:tc>
                <a:tc vMerge="1">
                  <a:txBody>
                    <a:bodyPr/>
                    <a:lstStyle/>
                    <a:p>
                      <a:endParaRPr lang="lv-LV"/>
                    </a:p>
                  </a:txBody>
                  <a:tcPr/>
                </a:tc>
                <a:tc>
                  <a:txBody>
                    <a:bodyPr/>
                    <a:lstStyle/>
                    <a:p>
                      <a:pPr>
                        <a:lnSpc>
                          <a:spcPct val="107000"/>
                        </a:lnSpc>
                        <a:spcAft>
                          <a:spcPts val="800"/>
                        </a:spcAft>
                      </a:pPr>
                      <a:r>
                        <a:rPr lang="lv-LV" sz="600">
                          <a:effectLst/>
                          <a:latin typeface="Verdana" panose="020B0604030504040204" pitchFamily="34" charset="0"/>
                          <a:ea typeface="Verdana" panose="020B0604030504040204" pitchFamily="34" charset="0"/>
                          <a:cs typeface="Verdana" panose="020B0604030504040204" pitchFamily="34" charset="0"/>
                        </a:rPr>
                        <a:t>Piesaistīts CO</a:t>
                      </a:r>
                      <a:r>
                        <a:rPr lang="lv-LV" sz="600" baseline="-25000">
                          <a:effectLst/>
                          <a:latin typeface="Verdana" panose="020B0604030504040204" pitchFamily="34" charset="0"/>
                          <a:ea typeface="Verdana" panose="020B0604030504040204" pitchFamily="34" charset="0"/>
                          <a:cs typeface="Verdana" panose="020B0604030504040204" pitchFamily="34" charset="0"/>
                        </a:rPr>
                        <a:t>2</a:t>
                      </a:r>
                      <a:r>
                        <a:rPr lang="lv-LV" sz="600">
                          <a:effectLst/>
                          <a:latin typeface="Verdana" panose="020B0604030504040204" pitchFamily="34" charset="0"/>
                          <a:ea typeface="Verdana" panose="020B0604030504040204" pitchFamily="34" charset="0"/>
                          <a:cs typeface="Verdana" panose="020B0604030504040204" pitchFamily="34" charset="0"/>
                        </a:rPr>
                        <a:t> piegādātajos koksnes produktos</a:t>
                      </a:r>
                    </a:p>
                  </a:txBody>
                  <a:tcPr marL="28165" marR="28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lv-LV" sz="600" dirty="0">
                          <a:effectLst/>
                          <a:latin typeface="Verdana" panose="020B0604030504040204" pitchFamily="34" charset="0"/>
                          <a:ea typeface="Verdana" panose="020B0604030504040204" pitchFamily="34" charset="0"/>
                          <a:cs typeface="Verdana" panose="020B0604030504040204" pitchFamily="34" charset="0"/>
                        </a:rPr>
                        <a:t>milj. CO</a:t>
                      </a:r>
                      <a:r>
                        <a:rPr lang="lv-LV" sz="600" baseline="-25000" dirty="0">
                          <a:effectLst/>
                          <a:latin typeface="Verdana" panose="020B0604030504040204" pitchFamily="34" charset="0"/>
                          <a:ea typeface="Verdana" panose="020B0604030504040204" pitchFamily="34" charset="0"/>
                          <a:cs typeface="Verdana" panose="020B0604030504040204" pitchFamily="34" charset="0"/>
                        </a:rPr>
                        <a:t>2</a:t>
                      </a:r>
                      <a:r>
                        <a:rPr lang="lv-LV" sz="600" dirty="0">
                          <a:effectLst/>
                          <a:latin typeface="Verdana" panose="020B0604030504040204" pitchFamily="34" charset="0"/>
                          <a:ea typeface="Verdana" panose="020B0604030504040204" pitchFamily="34" charset="0"/>
                          <a:cs typeface="Verdana" panose="020B0604030504040204" pitchFamily="34" charset="0"/>
                        </a:rPr>
                        <a:t> t</a:t>
                      </a:r>
                    </a:p>
                  </a:txBody>
                  <a:tcPr marL="28165" marR="28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783628"/>
                  </a:ext>
                </a:extLst>
              </a:tr>
              <a:tr h="137893">
                <a:tc vMerge="1">
                  <a:txBody>
                    <a:bodyPr/>
                    <a:lstStyle/>
                    <a:p>
                      <a:endParaRPr lang="lv-LV"/>
                    </a:p>
                  </a:txBody>
                  <a:tcPr/>
                </a:tc>
                <a:tc rowSpan="2">
                  <a:txBody>
                    <a:bodyPr/>
                    <a:lstStyle/>
                    <a:p>
                      <a:pPr>
                        <a:lnSpc>
                          <a:spcPct val="107000"/>
                        </a:lnSpc>
                        <a:spcAft>
                          <a:spcPts val="800"/>
                        </a:spcAft>
                      </a:pPr>
                      <a:r>
                        <a:rPr lang="lv-LV" sz="600">
                          <a:effectLst/>
                          <a:latin typeface="Verdana" panose="020B0604030504040204" pitchFamily="34" charset="0"/>
                          <a:ea typeface="Verdana" panose="020B0604030504040204" pitchFamily="34" charset="0"/>
                          <a:cs typeface="Verdana" panose="020B0604030504040204" pitchFamily="34" charset="0"/>
                        </a:rPr>
                        <a:t>Uzlabota mežaudžu produktivitāte</a:t>
                      </a:r>
                    </a:p>
                  </a:txBody>
                  <a:tcPr marL="28165" marR="28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lv-LV" sz="600">
                          <a:effectLst/>
                          <a:latin typeface="Verdana" panose="020B0604030504040204" pitchFamily="34" charset="0"/>
                          <a:ea typeface="Verdana" panose="020B0604030504040204" pitchFamily="34" charset="0"/>
                          <a:cs typeface="Verdana" panose="020B0604030504040204" pitchFamily="34" charset="0"/>
                        </a:rPr>
                        <a:t>Neproduktīvo mežaudžu platību samazinājums</a:t>
                      </a:r>
                    </a:p>
                  </a:txBody>
                  <a:tcPr marL="28165" marR="28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lv-LV" sz="600">
                          <a:effectLst/>
                          <a:latin typeface="Verdana" panose="020B0604030504040204" pitchFamily="34" charset="0"/>
                          <a:ea typeface="Verdana" panose="020B0604030504040204" pitchFamily="34" charset="0"/>
                          <a:cs typeface="Verdana" panose="020B0604030504040204" pitchFamily="34" charset="0"/>
                        </a:rPr>
                        <a:t>ha</a:t>
                      </a:r>
                    </a:p>
                  </a:txBody>
                  <a:tcPr marL="28165" marR="28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2128628"/>
                  </a:ext>
                </a:extLst>
              </a:tr>
              <a:tr h="209243">
                <a:tc vMerge="1">
                  <a:txBody>
                    <a:bodyPr/>
                    <a:lstStyle/>
                    <a:p>
                      <a:endParaRPr lang="lv-LV"/>
                    </a:p>
                  </a:txBody>
                  <a:tcPr/>
                </a:tc>
                <a:tc vMerge="1">
                  <a:txBody>
                    <a:bodyPr/>
                    <a:lstStyle/>
                    <a:p>
                      <a:endParaRPr lang="lv-LV"/>
                    </a:p>
                  </a:txBody>
                  <a:tcPr/>
                </a:tc>
                <a:tc>
                  <a:txBody>
                    <a:bodyPr/>
                    <a:lstStyle/>
                    <a:p>
                      <a:pPr>
                        <a:lnSpc>
                          <a:spcPct val="107000"/>
                        </a:lnSpc>
                        <a:spcAft>
                          <a:spcPts val="800"/>
                        </a:spcAft>
                      </a:pPr>
                      <a:r>
                        <a:rPr lang="lv-LV" sz="600">
                          <a:effectLst/>
                          <a:latin typeface="Verdana" panose="020B0604030504040204" pitchFamily="34" charset="0"/>
                          <a:ea typeface="Verdana" panose="020B0604030504040204" pitchFamily="34" charset="0"/>
                          <a:cs typeface="Verdana" panose="020B0604030504040204" pitchFamily="34" charset="0"/>
                        </a:rPr>
                        <a:t>Veikta meža meliorācijas sistēmu būvniecība (atjaunošana, pārbūve, būve)</a:t>
                      </a:r>
                    </a:p>
                  </a:txBody>
                  <a:tcPr marL="28165" marR="28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lv-LV" sz="600">
                        <a:effectLst/>
                        <a:latin typeface="Verdana" panose="020B0604030504040204" pitchFamily="34" charset="0"/>
                        <a:ea typeface="Verdana" panose="020B0604030504040204" pitchFamily="34" charset="0"/>
                        <a:cs typeface="Verdana" panose="020B0604030504040204" pitchFamily="34" charset="0"/>
                      </a:endParaRPr>
                    </a:p>
                  </a:txBody>
                  <a:tcPr marL="28165" marR="28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7984048"/>
                  </a:ext>
                </a:extLst>
              </a:tr>
              <a:tr h="387451">
                <a:tc vMerge="1">
                  <a:txBody>
                    <a:bodyPr/>
                    <a:lstStyle/>
                    <a:p>
                      <a:endParaRPr lang="lv-LV"/>
                    </a:p>
                  </a:txBody>
                  <a:tcPr/>
                </a:tc>
                <a:tc>
                  <a:txBody>
                    <a:bodyPr/>
                    <a:lstStyle/>
                    <a:p>
                      <a:pPr>
                        <a:lnSpc>
                          <a:spcPct val="107000"/>
                        </a:lnSpc>
                        <a:spcAft>
                          <a:spcPts val="800"/>
                        </a:spcAft>
                      </a:pPr>
                      <a:r>
                        <a:rPr lang="lv-LV" sz="600">
                          <a:effectLst/>
                          <a:latin typeface="Verdana" panose="020B0604030504040204" pitchFamily="34" charset="0"/>
                          <a:ea typeface="Verdana" panose="020B0604030504040204" pitchFamily="34" charset="0"/>
                          <a:cs typeface="Verdana" panose="020B0604030504040204" pitchFamily="34" charset="0"/>
                        </a:rPr>
                        <a:t>Nodrošināts atbalsts meža atjaunošanai pēc dabas katastrofām</a:t>
                      </a:r>
                    </a:p>
                  </a:txBody>
                  <a:tcPr marL="28165" marR="28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lv-LV" sz="600" dirty="0">
                          <a:effectLst/>
                          <a:latin typeface="Verdana" panose="020B0604030504040204" pitchFamily="34" charset="0"/>
                          <a:ea typeface="Verdana" panose="020B0604030504040204" pitchFamily="34" charset="0"/>
                          <a:cs typeface="Verdana" panose="020B0604030504040204" pitchFamily="34" charset="0"/>
                        </a:rPr>
                        <a:t>Atjaunotas mežaudzes pēc dabas katastrofām</a:t>
                      </a:r>
                    </a:p>
                  </a:txBody>
                  <a:tcPr marL="28165" marR="28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lv-LV" sz="600" dirty="0">
                          <a:effectLst/>
                          <a:latin typeface="Verdana" panose="020B0604030504040204" pitchFamily="34" charset="0"/>
                          <a:ea typeface="Verdana" panose="020B0604030504040204" pitchFamily="34" charset="0"/>
                          <a:cs typeface="Verdana" panose="020B0604030504040204" pitchFamily="34" charset="0"/>
                        </a:rPr>
                        <a:t>īstenoto projektu skaits</a:t>
                      </a:r>
                    </a:p>
                  </a:txBody>
                  <a:tcPr marL="28165" marR="28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8817641"/>
                  </a:ext>
                </a:extLst>
              </a:tr>
              <a:tr h="815611">
                <a:tc>
                  <a:txBody>
                    <a:bodyPr/>
                    <a:lstStyle/>
                    <a:p>
                      <a:pPr>
                        <a:lnSpc>
                          <a:spcPct val="107000"/>
                        </a:lnSpc>
                        <a:spcAft>
                          <a:spcPts val="800"/>
                        </a:spcAft>
                      </a:pPr>
                      <a:r>
                        <a:rPr lang="lv-LV" sz="1200" dirty="0">
                          <a:effectLst/>
                          <a:latin typeface="Verdana" panose="020B0604030504040204" pitchFamily="34" charset="0"/>
                          <a:ea typeface="Verdana" panose="020B0604030504040204" pitchFamily="34" charset="0"/>
                          <a:cs typeface="Verdana" panose="020B0604030504040204" pitchFamily="34" charset="0"/>
                        </a:rPr>
                        <a:t>Aprites </a:t>
                      </a:r>
                      <a:r>
                        <a:rPr lang="lv-LV" sz="1200" dirty="0" err="1">
                          <a:effectLst/>
                          <a:latin typeface="Verdana" panose="020B0604030504040204" pitchFamily="34" charset="0"/>
                          <a:ea typeface="Verdana" panose="020B0604030504040204" pitchFamily="34" charset="0"/>
                          <a:cs typeface="Verdana" panose="020B0604030504040204" pitchFamily="34" charset="0"/>
                        </a:rPr>
                        <a:t>bioekonomikas</a:t>
                      </a:r>
                      <a:r>
                        <a:rPr lang="lv-LV" sz="1200" dirty="0">
                          <a:effectLst/>
                          <a:latin typeface="Verdana" panose="020B0604030504040204" pitchFamily="34" charset="0"/>
                          <a:ea typeface="Verdana" panose="020B0604030504040204" pitchFamily="34" charset="0"/>
                          <a:cs typeface="Verdana" panose="020B0604030504040204" pitchFamily="34" charset="0"/>
                        </a:rPr>
                        <a:t> attīstībai atbilstošs izglītības un zinātniskai potenciāls un cilvēkresursu prasmju līmenis</a:t>
                      </a:r>
                    </a:p>
                  </a:txBody>
                  <a:tcPr marL="28165" marR="28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lv-LV" sz="600" i="1" dirty="0">
                          <a:effectLst/>
                          <a:latin typeface="Verdana" panose="020B0604030504040204" pitchFamily="34" charset="0"/>
                          <a:ea typeface="Verdana" panose="020B0604030504040204" pitchFamily="34" charset="0"/>
                          <a:cs typeface="Verdana" panose="020B0604030504040204" pitchFamily="34" charset="0"/>
                        </a:rPr>
                        <a:t>Diskusiju procesā, izstrādē</a:t>
                      </a:r>
                    </a:p>
                  </a:txBody>
                  <a:tcPr marL="28165" marR="28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lv-LV" sz="600" i="1" dirty="0">
                          <a:effectLst/>
                          <a:latin typeface="Verdana" panose="020B0604030504040204" pitchFamily="34" charset="0"/>
                          <a:ea typeface="Verdana" panose="020B0604030504040204" pitchFamily="34" charset="0"/>
                          <a:cs typeface="Verdana" panose="020B0604030504040204" pitchFamily="34" charset="0"/>
                        </a:rPr>
                        <a:t>Diskusiju procesā, izstrādē</a:t>
                      </a:r>
                    </a:p>
                  </a:txBody>
                  <a:tcPr marL="28165" marR="28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lv-LV" sz="600" dirty="0">
                        <a:effectLst/>
                        <a:latin typeface="Verdana" panose="020B0604030504040204" pitchFamily="34" charset="0"/>
                        <a:ea typeface="Verdana" panose="020B0604030504040204" pitchFamily="34" charset="0"/>
                        <a:cs typeface="Verdana" panose="020B0604030504040204" pitchFamily="34" charset="0"/>
                      </a:endParaRPr>
                    </a:p>
                  </a:txBody>
                  <a:tcPr marL="28165" marR="28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9640672"/>
                  </a:ext>
                </a:extLst>
              </a:tr>
            </a:tbl>
          </a:graphicData>
        </a:graphic>
      </p:graphicFrame>
    </p:spTree>
    <p:extLst>
      <p:ext uri="{BB962C8B-B14F-4D97-AF65-F5344CB8AC3E}">
        <p14:creationId xmlns:p14="http://schemas.microsoft.com/office/powerpoint/2010/main" val="41630336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797548A-FDBF-4E22-A4C6-CB5A2C49D7E8}"/>
              </a:ext>
            </a:extLst>
          </p:cNvPr>
          <p:cNvSpPr>
            <a:spLocks noGrp="1"/>
          </p:cNvSpPr>
          <p:nvPr>
            <p:ph type="title"/>
          </p:nvPr>
        </p:nvSpPr>
        <p:spPr/>
        <p:txBody>
          <a:bodyPr/>
          <a:lstStyle/>
          <a:p>
            <a:r>
              <a:rPr lang="lv-LV" sz="1800" b="1" dirty="0">
                <a:effectLst/>
              </a:rPr>
              <a:t>Rezultatīvie rādītāji – mērķu matrica (III)</a:t>
            </a:r>
            <a:br>
              <a:rPr lang="lv-LV" sz="1800" b="1" dirty="0">
                <a:effectLst/>
              </a:rPr>
            </a:br>
            <a:endParaRPr lang="lv-LV" dirty="0"/>
          </a:p>
        </p:txBody>
      </p:sp>
      <p:sp>
        <p:nvSpPr>
          <p:cNvPr id="6" name="Slaida numura vietturis 5">
            <a:extLst>
              <a:ext uri="{FF2B5EF4-FFF2-40B4-BE49-F238E27FC236}">
                <a16:creationId xmlns:a16="http://schemas.microsoft.com/office/drawing/2014/main" id="{47A7177F-926F-4A45-8DFC-AA546E701201}"/>
              </a:ext>
            </a:extLst>
          </p:cNvPr>
          <p:cNvSpPr>
            <a:spLocks noGrp="1"/>
          </p:cNvSpPr>
          <p:nvPr>
            <p:ph type="sldNum" sz="quarter" idx="13"/>
          </p:nvPr>
        </p:nvSpPr>
        <p:spPr>
          <a:xfrm>
            <a:off x="8438322" y="6324600"/>
            <a:ext cx="400878" cy="304800"/>
          </a:xfrm>
        </p:spPr>
        <p:txBody>
          <a:bodyPr/>
          <a:lstStyle/>
          <a:p>
            <a:pPr>
              <a:defRPr/>
            </a:pPr>
            <a:fld id="{3F145C17-0790-4DE9-9FFF-FF94760C83AB}" type="slidenum">
              <a:rPr lang="en-US" altLang="en-US" smtClean="0"/>
              <a:pPr>
                <a:defRPr/>
              </a:pPr>
              <a:t>36</a:t>
            </a:fld>
            <a:endParaRPr lang="en-US" altLang="en-US" dirty="0"/>
          </a:p>
        </p:txBody>
      </p:sp>
      <p:graphicFrame>
        <p:nvGraphicFramePr>
          <p:cNvPr id="3" name="Tabula 2">
            <a:extLst>
              <a:ext uri="{FF2B5EF4-FFF2-40B4-BE49-F238E27FC236}">
                <a16:creationId xmlns:a16="http://schemas.microsoft.com/office/drawing/2014/main" id="{937A90A7-6BB4-4E5C-82ED-43F5104ABF91}"/>
              </a:ext>
            </a:extLst>
          </p:cNvPr>
          <p:cNvGraphicFramePr>
            <a:graphicFrameLocks noGrp="1"/>
          </p:cNvGraphicFramePr>
          <p:nvPr>
            <p:extLst>
              <p:ext uri="{D42A27DB-BD31-4B8C-83A1-F6EECF244321}">
                <p14:modId xmlns:p14="http://schemas.microsoft.com/office/powerpoint/2010/main" val="591274590"/>
              </p:ext>
            </p:extLst>
          </p:nvPr>
        </p:nvGraphicFramePr>
        <p:xfrm>
          <a:off x="1262269" y="2231674"/>
          <a:ext cx="6877879" cy="3604072"/>
        </p:xfrm>
        <a:graphic>
          <a:graphicData uri="http://schemas.openxmlformats.org/drawingml/2006/table">
            <a:tbl>
              <a:tblPr firstRow="1" firstCol="1" bandRow="1"/>
              <a:tblGrid>
                <a:gridCol w="2103690">
                  <a:extLst>
                    <a:ext uri="{9D8B030D-6E8A-4147-A177-3AD203B41FA5}">
                      <a16:colId xmlns:a16="http://schemas.microsoft.com/office/drawing/2014/main" val="2896169887"/>
                    </a:ext>
                  </a:extLst>
                </a:gridCol>
                <a:gridCol w="2103690">
                  <a:extLst>
                    <a:ext uri="{9D8B030D-6E8A-4147-A177-3AD203B41FA5}">
                      <a16:colId xmlns:a16="http://schemas.microsoft.com/office/drawing/2014/main" val="3507756426"/>
                    </a:ext>
                  </a:extLst>
                </a:gridCol>
                <a:gridCol w="2103690">
                  <a:extLst>
                    <a:ext uri="{9D8B030D-6E8A-4147-A177-3AD203B41FA5}">
                      <a16:colId xmlns:a16="http://schemas.microsoft.com/office/drawing/2014/main" val="2685909822"/>
                    </a:ext>
                  </a:extLst>
                </a:gridCol>
                <a:gridCol w="566809">
                  <a:extLst>
                    <a:ext uri="{9D8B030D-6E8A-4147-A177-3AD203B41FA5}">
                      <a16:colId xmlns:a16="http://schemas.microsoft.com/office/drawing/2014/main" val="3473220230"/>
                    </a:ext>
                  </a:extLst>
                </a:gridCol>
              </a:tblGrid>
              <a:tr h="184150">
                <a:tc>
                  <a:txBody>
                    <a:bodyPr/>
                    <a:lstStyle/>
                    <a:p>
                      <a:pPr>
                        <a:lnSpc>
                          <a:spcPct val="107000"/>
                        </a:lnSpc>
                        <a:spcAft>
                          <a:spcPts val="800"/>
                        </a:spcAft>
                      </a:pPr>
                      <a:r>
                        <a:rPr lang="lv-LV" sz="1000" b="1">
                          <a:effectLst/>
                          <a:latin typeface="Verdana" panose="020B0604030504040204" pitchFamily="34" charset="0"/>
                          <a:ea typeface="Verdana" panose="020B0604030504040204" pitchFamily="34" charset="0"/>
                          <a:cs typeface="Verdana" panose="020B0604030504040204" pitchFamily="34" charset="0"/>
                        </a:rPr>
                        <a:t>Mērķis/ Rīcības virziens</a:t>
                      </a:r>
                      <a:endParaRPr lang="lv-LV"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lv-LV" sz="1000" b="1">
                          <a:effectLst/>
                          <a:latin typeface="Verdana" panose="020B0604030504040204" pitchFamily="34" charset="0"/>
                          <a:ea typeface="Verdana" panose="020B0604030504040204" pitchFamily="34" charset="0"/>
                          <a:cs typeface="Verdana" panose="020B0604030504040204" pitchFamily="34" charset="0"/>
                        </a:rPr>
                        <a:t>Rezultāts</a:t>
                      </a:r>
                      <a:endParaRPr lang="lv-LV"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lv-LV" sz="1000" b="1">
                          <a:effectLst/>
                          <a:latin typeface="Verdana" panose="020B0604030504040204" pitchFamily="34" charset="0"/>
                          <a:ea typeface="Verdana" panose="020B0604030504040204" pitchFamily="34" charset="0"/>
                          <a:cs typeface="Verdana" panose="020B0604030504040204" pitchFamily="34" charset="0"/>
                        </a:rPr>
                        <a:t>Rezultatīvais rādītājs</a:t>
                      </a:r>
                      <a:endParaRPr lang="lv-LV"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lv-LV" sz="1000" b="1">
                          <a:effectLst/>
                          <a:latin typeface="Verdana" panose="020B0604030504040204" pitchFamily="34" charset="0"/>
                          <a:ea typeface="Verdana" panose="020B0604030504040204" pitchFamily="34" charset="0"/>
                          <a:cs typeface="Verdana" panose="020B0604030504040204" pitchFamily="34" charset="0"/>
                        </a:rPr>
                        <a:t>mērv.</a:t>
                      </a:r>
                      <a:endParaRPr lang="lv-LV"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3775862"/>
                  </a:ext>
                </a:extLst>
              </a:tr>
              <a:tr h="368300">
                <a:tc rowSpan="4">
                  <a:txBody>
                    <a:bodyPr/>
                    <a:lstStyle/>
                    <a:p>
                      <a:pPr marL="20320">
                        <a:lnSpc>
                          <a:spcPct val="107000"/>
                        </a:lnSpc>
                        <a:spcAft>
                          <a:spcPts val="800"/>
                        </a:spcAft>
                      </a:pPr>
                      <a:r>
                        <a:rPr lang="lv-LV" sz="1200" dirty="0">
                          <a:effectLst/>
                          <a:latin typeface="Verdana" panose="020B0604030504040204" pitchFamily="34" charset="0"/>
                          <a:ea typeface="Verdana" panose="020B0604030504040204" pitchFamily="34" charset="0"/>
                          <a:cs typeface="Verdana" panose="020B0604030504040204" pitchFamily="34" charset="0"/>
                        </a:rPr>
                        <a:t>Konkurētspējīgi un ilgtspējīgi ražot </a:t>
                      </a:r>
                      <a:r>
                        <a:rPr lang="lv-LV" sz="1200" dirty="0" err="1">
                          <a:effectLst/>
                          <a:latin typeface="Verdana" panose="020B0604030504040204" pitchFamily="34" charset="0"/>
                          <a:ea typeface="Verdana" panose="020B0604030504040204" pitchFamily="34" charset="0"/>
                          <a:cs typeface="Verdana" panose="020B0604030504040204" pitchFamily="34" charset="0"/>
                        </a:rPr>
                        <a:t>ilglietojamus</a:t>
                      </a:r>
                      <a:r>
                        <a:rPr lang="lv-LV" sz="1200" dirty="0">
                          <a:effectLst/>
                          <a:latin typeface="Verdana" panose="020B0604030504040204" pitchFamily="34" charset="0"/>
                          <a:ea typeface="Verdana" panose="020B0604030504040204" pitchFamily="34" charset="0"/>
                          <a:cs typeface="Verdana" panose="020B0604030504040204" pitchFamily="34" charset="0"/>
                        </a:rPr>
                        <a:t> meža nozares produktus un veicināt  to lietošanu  Latvijā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lv-LV" sz="1000">
                          <a:effectLst/>
                          <a:latin typeface="Verdana" panose="020B0604030504040204" pitchFamily="34" charset="0"/>
                          <a:ea typeface="Verdana" panose="020B0604030504040204" pitchFamily="34" charset="0"/>
                          <a:cs typeface="Verdana" panose="020B0604030504040204" pitchFamily="34" charset="0"/>
                        </a:rPr>
                        <a:t>Līdz 2030.gadam dubultot Latvijas meža nozares pievienoto vērtību uz darba vietu</a:t>
                      </a:r>
                      <a:endParaRPr lang="lv-LV"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lv-LV"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lv-LV" sz="1100" dirty="0">
                          <a:effectLst/>
                          <a:latin typeface="Verdana" panose="020B0604030504040204" pitchFamily="34" charset="0"/>
                          <a:ea typeface="Verdana" panose="020B0604030504040204" pitchFamily="34" charset="0"/>
                          <a:cs typeface="Verdana" panose="020B0604030504040204" pitchFamily="34" charset="0"/>
                        </a:rPr>
                        <a:t>EUR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1016526"/>
                  </a:ext>
                </a:extLst>
              </a:tr>
              <a:tr h="552450">
                <a:tc vMerge="1">
                  <a:txBody>
                    <a:bodyPr/>
                    <a:lstStyle/>
                    <a:p>
                      <a:endParaRPr lang="lv-LV"/>
                    </a:p>
                  </a:txBody>
                  <a:tcPr/>
                </a:tc>
                <a:tc rowSpan="2">
                  <a:txBody>
                    <a:bodyPr/>
                    <a:lstStyle/>
                    <a:p>
                      <a:pPr>
                        <a:lnSpc>
                          <a:spcPct val="107000"/>
                        </a:lnSpc>
                        <a:spcAft>
                          <a:spcPts val="800"/>
                        </a:spcAft>
                      </a:pPr>
                      <a:r>
                        <a:rPr lang="lv-LV" sz="1000" dirty="0">
                          <a:effectLst/>
                          <a:latin typeface="Verdana" panose="020B0604030504040204" pitchFamily="34" charset="0"/>
                          <a:ea typeface="Verdana" panose="020B0604030504040204" pitchFamily="34" charset="0"/>
                          <a:cs typeface="Verdana" panose="020B0604030504040204" pitchFamily="34" charset="0"/>
                        </a:rPr>
                        <a:t>Veicināt un attīstīt tehnoloģijās un zinātībā balstītu vidējas un augstas pievienotās vērtības produktu ražošanu, to eksportspēju un pakalpojumus</a:t>
                      </a:r>
                      <a:endParaRPr lang="lv-LV"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lv-LV" sz="1000">
                          <a:effectLst/>
                          <a:latin typeface="Verdana" panose="020B0604030504040204" pitchFamily="34" charset="0"/>
                          <a:ea typeface="Verdana" panose="020B0604030504040204" pitchFamily="34" charset="0"/>
                          <a:cs typeface="Verdana" panose="020B0604030504040204" pitchFamily="34" charset="0"/>
                        </a:rPr>
                        <a:t>Koksnes produktu vērtība, nonākot pie gala patērētāja vietējā vai starptautiskā tirgū, pieaugusi par ___ EUR/m3 vai ___ reizes</a:t>
                      </a:r>
                      <a:endParaRPr lang="lv-LV"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lv-LV" sz="1100" dirty="0">
                          <a:effectLst/>
                          <a:latin typeface="Verdana" panose="020B0604030504040204" pitchFamily="34" charset="0"/>
                          <a:ea typeface="Verdana" panose="020B0604030504040204" pitchFamily="34" charset="0"/>
                          <a:cs typeface="Verdana" panose="020B0604030504040204" pitchFamily="34" charset="0"/>
                        </a:rPr>
                        <a:t>EUR;</a:t>
                      </a:r>
                    </a:p>
                    <a:p>
                      <a:r>
                        <a:rPr lang="lv-LV" sz="1100" dirty="0">
                          <a:effectLst/>
                          <a:latin typeface="Verdana" panose="020B0604030504040204" pitchFamily="34" charset="0"/>
                          <a:ea typeface="Verdana" panose="020B0604030504040204" pitchFamily="34" charset="0"/>
                          <a:cs typeface="Verdana" panose="020B0604030504040204" pitchFamily="34" charset="0"/>
                        </a:rPr>
                        <a:t>reizes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0959519"/>
                  </a:ext>
                </a:extLst>
              </a:tr>
              <a:tr h="368300">
                <a:tc vMerge="1">
                  <a:txBody>
                    <a:bodyPr/>
                    <a:lstStyle/>
                    <a:p>
                      <a:endParaRPr lang="lv-LV"/>
                    </a:p>
                  </a:txBody>
                  <a:tcPr/>
                </a:tc>
                <a:tc vMerge="1">
                  <a:txBody>
                    <a:bodyPr/>
                    <a:lstStyle/>
                    <a:p>
                      <a:endParaRPr lang="lv-LV"/>
                    </a:p>
                  </a:txBody>
                  <a:tcPr/>
                </a:tc>
                <a:tc>
                  <a:txBody>
                    <a:bodyPr/>
                    <a:lstStyle/>
                    <a:p>
                      <a:pPr>
                        <a:lnSpc>
                          <a:spcPct val="107000"/>
                        </a:lnSpc>
                        <a:spcAft>
                          <a:spcPts val="800"/>
                        </a:spcAft>
                      </a:pPr>
                      <a:r>
                        <a:rPr lang="lv-LV" sz="1000">
                          <a:effectLst/>
                          <a:latin typeface="Verdana" panose="020B0604030504040204" pitchFamily="34" charset="0"/>
                          <a:ea typeface="Verdana" panose="020B0604030504040204" pitchFamily="34" charset="0"/>
                          <a:cs typeface="Verdana" panose="020B0604030504040204" pitchFamily="34" charset="0"/>
                        </a:rPr>
                        <a:t>Latvijas meža nozares produkcijas eksporta īpatsvars nav mazāks par 20% no Latvijas kop-eksporta</a:t>
                      </a:r>
                      <a:endParaRPr lang="lv-LV"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lv-LV" sz="1100" dirty="0">
                          <a:effectLst/>
                          <a:latin typeface="Verdana" panose="020B0604030504040204" pitchFamily="34" charset="0"/>
                          <a:ea typeface="Verdana" panose="020B0604030504040204" pitchFamily="34" charset="0"/>
                          <a:cs typeface="Verdana" panose="020B0604030504040204"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8570407"/>
                  </a:ext>
                </a:extLst>
              </a:tr>
              <a:tr h="368300">
                <a:tc vMerge="1">
                  <a:txBody>
                    <a:bodyPr/>
                    <a:lstStyle/>
                    <a:p>
                      <a:endParaRPr lang="lv-LV"/>
                    </a:p>
                  </a:txBody>
                  <a:tcPr/>
                </a:tc>
                <a:tc>
                  <a:txBody>
                    <a:bodyPr/>
                    <a:lstStyle/>
                    <a:p>
                      <a:pPr>
                        <a:lnSpc>
                          <a:spcPct val="107000"/>
                        </a:lnSpc>
                        <a:spcAft>
                          <a:spcPts val="800"/>
                        </a:spcAft>
                      </a:pPr>
                      <a:r>
                        <a:rPr lang="lv-LV" sz="1000">
                          <a:effectLst/>
                          <a:latin typeface="Verdana" panose="020B0604030504040204" pitchFamily="34" charset="0"/>
                          <a:ea typeface="Verdana" panose="020B0604030504040204" pitchFamily="34" charset="0"/>
                          <a:cs typeface="Verdana" panose="020B0604030504040204" pitchFamily="34" charset="0"/>
                        </a:rPr>
                        <a:t>Sekmēt nozares produktivitāti un Latvijas konkurētspēju globālajās vērtību ķēdēs</a:t>
                      </a:r>
                      <a:endParaRPr lang="lv-LV"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lv-LV"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lv-LV"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5663148"/>
                  </a:ext>
                </a:extLst>
              </a:tr>
              <a:tr h="393700">
                <a:tc rowSpan="2">
                  <a:txBody>
                    <a:bodyPr/>
                    <a:lstStyle/>
                    <a:p>
                      <a:pPr>
                        <a:lnSpc>
                          <a:spcPct val="107000"/>
                        </a:lnSpc>
                        <a:spcAft>
                          <a:spcPts val="800"/>
                        </a:spcAft>
                      </a:pPr>
                      <a:r>
                        <a:rPr lang="lv-LV" sz="1200">
                          <a:effectLst/>
                          <a:latin typeface="Verdana" panose="020B0604030504040204" pitchFamily="34" charset="0"/>
                          <a:ea typeface="Verdana" panose="020B0604030504040204" pitchFamily="34" charset="0"/>
                          <a:cs typeface="Verdana" panose="020B0604030504040204" pitchFamily="34" charset="0"/>
                        </a:rPr>
                        <a:t>Attīstīt aprites meža bioekonomiku, kur iespējams piemērojot kaskādes principu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lv-LV" sz="1000">
                          <a:effectLst/>
                          <a:latin typeface="Verdana" panose="020B0604030504040204" pitchFamily="34" charset="0"/>
                          <a:ea typeface="Verdana" panose="020B0604030504040204" pitchFamily="34" charset="0"/>
                          <a:cs typeface="Verdana" panose="020B0604030504040204" pitchFamily="34" charset="0"/>
                        </a:rPr>
                        <a:t>Līdz 2030 gadam visa Latvijas mežos iegūtā apaļkoksne tiek pārstrādāta Latvijā</a:t>
                      </a:r>
                      <a:endParaRPr lang="lv-LV"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lv-LV"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lv-LV" sz="1100" dirty="0">
                          <a:effectLst/>
                          <a:latin typeface="Verdana" panose="020B0604030504040204" pitchFamily="34" charset="0"/>
                          <a:ea typeface="Verdana" panose="020B0604030504040204" pitchFamily="34" charset="0"/>
                          <a:cs typeface="Verdana" panose="020B0604030504040204"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162664"/>
                  </a:ext>
                </a:extLst>
              </a:tr>
              <a:tr h="393700">
                <a:tc vMerge="1">
                  <a:txBody>
                    <a:bodyPr/>
                    <a:lstStyle/>
                    <a:p>
                      <a:endParaRPr lang="lv-LV"/>
                    </a:p>
                  </a:txBody>
                  <a:tcPr/>
                </a:tc>
                <a:tc>
                  <a:txBody>
                    <a:bodyPr/>
                    <a:lstStyle/>
                    <a:p>
                      <a:pPr>
                        <a:lnSpc>
                          <a:spcPct val="107000"/>
                        </a:lnSpc>
                        <a:spcAft>
                          <a:spcPts val="800"/>
                        </a:spcAft>
                      </a:pPr>
                      <a:r>
                        <a:rPr lang="lv-LV" sz="1000">
                          <a:effectLst/>
                          <a:latin typeface="Verdana" panose="020B0604030504040204" pitchFamily="34" charset="0"/>
                          <a:ea typeface="Verdana" panose="020B0604030504040204" pitchFamily="34" charset="0"/>
                          <a:cs typeface="Verdana" panose="020B0604030504040204" pitchFamily="34" charset="0"/>
                        </a:rPr>
                        <a:t>Atgūtās koksnes otrreizēja pārstrādei īpatsvars</a:t>
                      </a:r>
                      <a:endParaRPr lang="lv-LV"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lv-LV" sz="1000">
                          <a:effectLst/>
                          <a:latin typeface="Verdana" panose="020B0604030504040204" pitchFamily="34" charset="0"/>
                          <a:ea typeface="Verdana" panose="020B0604030504040204" pitchFamily="34" charset="0"/>
                          <a:cs typeface="Verdana" panose="020B0604030504040204" pitchFamily="34" charset="0"/>
                        </a:rPr>
                        <a:t>Atgūtās koksnes īpatsvara pieaugums</a:t>
                      </a:r>
                      <a:endParaRPr lang="lv-LV"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lv-LV" sz="1200" dirty="0">
                          <a:effectLst/>
                          <a:latin typeface="Verdana" panose="020B0604030504040204" pitchFamily="34" charset="0"/>
                          <a:ea typeface="Verdana" panose="020B0604030504040204" pitchFamily="34" charset="0"/>
                          <a:cs typeface="Verdana" panose="020B060403050404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263954"/>
                  </a:ext>
                </a:extLst>
              </a:tr>
            </a:tbl>
          </a:graphicData>
        </a:graphic>
      </p:graphicFrame>
    </p:spTree>
    <p:extLst>
      <p:ext uri="{BB962C8B-B14F-4D97-AF65-F5344CB8AC3E}">
        <p14:creationId xmlns:p14="http://schemas.microsoft.com/office/powerpoint/2010/main" val="7702315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A6B01B44-7392-4D5E-B581-33D70D6EFCAC}"/>
              </a:ext>
            </a:extLst>
          </p:cNvPr>
          <p:cNvSpPr>
            <a:spLocks noGrp="1"/>
          </p:cNvSpPr>
          <p:nvPr>
            <p:ph type="title"/>
          </p:nvPr>
        </p:nvSpPr>
        <p:spPr/>
        <p:txBody>
          <a:bodyPr>
            <a:normAutofit fontScale="90000"/>
          </a:bodyPr>
          <a:lstStyle/>
          <a:p>
            <a:r>
              <a:rPr lang="lv-LV" dirty="0"/>
              <a:t>Izstrādājam kopsolī ar klimata, enerģijas, dabas aizsardzības politiku procesiem</a:t>
            </a:r>
          </a:p>
        </p:txBody>
      </p:sp>
      <p:sp>
        <p:nvSpPr>
          <p:cNvPr id="3" name="Satura vietturis 2">
            <a:extLst>
              <a:ext uri="{FF2B5EF4-FFF2-40B4-BE49-F238E27FC236}">
                <a16:creationId xmlns:a16="http://schemas.microsoft.com/office/drawing/2014/main" id="{AF09470D-76D9-449C-854F-B6457910F5D4}"/>
              </a:ext>
            </a:extLst>
          </p:cNvPr>
          <p:cNvSpPr>
            <a:spLocks noGrp="1"/>
          </p:cNvSpPr>
          <p:nvPr>
            <p:ph idx="1"/>
          </p:nvPr>
        </p:nvSpPr>
        <p:spPr>
          <a:xfrm>
            <a:off x="1689652" y="1752600"/>
            <a:ext cx="6997148" cy="4373573"/>
          </a:xfrm>
        </p:spPr>
        <p:txBody>
          <a:bodyPr/>
          <a:lstStyle/>
          <a:p>
            <a:pPr marL="285750" marR="36195" indent="-285750">
              <a:lnSpc>
                <a:spcPct val="115000"/>
              </a:lnSpc>
              <a:buFont typeface="Arial" panose="020B0604020202020204" pitchFamily="34" charset="0"/>
              <a:buChar char="•"/>
            </a:pPr>
            <a:r>
              <a:rPr lang="lv-LV" sz="1800" dirty="0"/>
              <a:t>Informatīvo ziņojumu “Par Eiropas Savienības nozīmes aizsargājamo biotopu izplatības un kvalitātes apzināšanas rezultātiem un tālāko rīcību aizsargājamo biotopu labvēlīgas aizsardzības stāvokļa nodrošināšanas un tautsaimniecības nozaru attīstības interešu sabalansēšanai”</a:t>
            </a:r>
          </a:p>
          <a:p>
            <a:pPr marL="285750" marR="36195" indent="-285750">
              <a:lnSpc>
                <a:spcPct val="115000"/>
              </a:lnSpc>
              <a:buFont typeface="Arial" panose="020B0604020202020204" pitchFamily="34" charset="0"/>
              <a:buChar char="•"/>
            </a:pPr>
            <a:r>
              <a:rPr lang="lv-LV" sz="1800" dirty="0">
                <a:effectLst/>
              </a:rPr>
              <a:t>ES Bioloģiskās daudzveidības stratēģijas līdz 2030. gadam</a:t>
            </a:r>
            <a:r>
              <a:rPr lang="lv-LV" sz="1800" dirty="0"/>
              <a:t> nacionālas realizācijas priekšlikumiem</a:t>
            </a:r>
            <a:endParaRPr lang="lv-LV" sz="1800" dirty="0">
              <a:effectLst/>
            </a:endParaRPr>
          </a:p>
          <a:p>
            <a:pPr marL="285750" marR="36195" indent="-285750">
              <a:lnSpc>
                <a:spcPct val="115000"/>
              </a:lnSpc>
              <a:buFont typeface="Arial" panose="020B0604020202020204" pitchFamily="34" charset="0"/>
              <a:buChar char="•"/>
            </a:pPr>
            <a:r>
              <a:rPr lang="lv-LV" sz="1800" dirty="0">
                <a:effectLst/>
              </a:rPr>
              <a:t>Nacionālās enerģētikas un klimata padomes Zemes sektora (t.sk. mežsaimniecība) un lauksaimniecības darba grupas priekšlikumiem</a:t>
            </a:r>
          </a:p>
          <a:p>
            <a:pPr marL="285750" marR="36195" indent="-285750">
              <a:lnSpc>
                <a:spcPct val="115000"/>
              </a:lnSpc>
              <a:buFont typeface="Arial" panose="020B0604020202020204" pitchFamily="34" charset="0"/>
              <a:buChar char="•"/>
            </a:pPr>
            <a:r>
              <a:rPr lang="lv-LV" sz="1800" dirty="0"/>
              <a:t>NEKP mērķu un pasākumu pārskatīšanas priekšlikumiem saistībā ar - SEG 55%</a:t>
            </a:r>
          </a:p>
          <a:p>
            <a:pPr marL="285750" marR="36195" indent="-285750">
              <a:lnSpc>
                <a:spcPct val="115000"/>
              </a:lnSpc>
              <a:buFont typeface="Arial" panose="020B0604020202020204" pitchFamily="34" charset="0"/>
              <a:buChar char="•"/>
            </a:pPr>
            <a:endParaRPr lang="lv-LV" sz="1800" dirty="0">
              <a:effectLst/>
            </a:endParaRPr>
          </a:p>
        </p:txBody>
      </p:sp>
      <p:sp>
        <p:nvSpPr>
          <p:cNvPr id="6" name="Slaida numura vietturis 5">
            <a:extLst>
              <a:ext uri="{FF2B5EF4-FFF2-40B4-BE49-F238E27FC236}">
                <a16:creationId xmlns:a16="http://schemas.microsoft.com/office/drawing/2014/main" id="{E59CCE00-A6D6-46B2-BE0D-5235C4BFAA56}"/>
              </a:ext>
            </a:extLst>
          </p:cNvPr>
          <p:cNvSpPr>
            <a:spLocks noGrp="1"/>
          </p:cNvSpPr>
          <p:nvPr>
            <p:ph type="sldNum" sz="quarter" idx="13"/>
          </p:nvPr>
        </p:nvSpPr>
        <p:spPr>
          <a:xfrm>
            <a:off x="8428383" y="6324600"/>
            <a:ext cx="410817" cy="304800"/>
          </a:xfrm>
        </p:spPr>
        <p:txBody>
          <a:bodyPr/>
          <a:lstStyle/>
          <a:p>
            <a:pPr>
              <a:defRPr/>
            </a:pPr>
            <a:fld id="{3F145C17-0790-4DE9-9FFF-FF94760C83AB}" type="slidenum">
              <a:rPr lang="en-US" altLang="en-US" smtClean="0"/>
              <a:pPr>
                <a:defRPr/>
              </a:pPr>
              <a:t>37</a:t>
            </a:fld>
            <a:endParaRPr lang="en-US" altLang="en-US" dirty="0"/>
          </a:p>
        </p:txBody>
      </p:sp>
    </p:spTree>
    <p:extLst>
      <p:ext uri="{BB962C8B-B14F-4D97-AF65-F5344CB8AC3E}">
        <p14:creationId xmlns:p14="http://schemas.microsoft.com/office/powerpoint/2010/main" val="19088183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a vietturis 6">
            <a:extLst>
              <a:ext uri="{FF2B5EF4-FFF2-40B4-BE49-F238E27FC236}">
                <a16:creationId xmlns:a16="http://schemas.microsoft.com/office/drawing/2014/main" id="{7893E67D-5A2B-4D7A-AE7F-EC659F08FA8B}"/>
              </a:ext>
            </a:extLst>
          </p:cNvPr>
          <p:cNvSpPr>
            <a:spLocks noGrp="1"/>
          </p:cNvSpPr>
          <p:nvPr>
            <p:ph type="body" sz="quarter" idx="10"/>
          </p:nvPr>
        </p:nvSpPr>
        <p:spPr>
          <a:xfrm>
            <a:off x="685800" y="3253408"/>
            <a:ext cx="7772400" cy="914400"/>
          </a:xfrm>
        </p:spPr>
        <p:txBody>
          <a:bodyPr>
            <a:normAutofit fontScale="92500" lnSpcReduction="10000"/>
          </a:bodyPr>
          <a:lstStyle/>
          <a:p>
            <a:r>
              <a:rPr lang="lv-LV" sz="1800" b="1" dirty="0"/>
              <a:t>Paldies pa uzmanību!</a:t>
            </a:r>
          </a:p>
          <a:p>
            <a:endParaRPr lang="lv-LV" sz="1800" b="1" dirty="0"/>
          </a:p>
          <a:p>
            <a:r>
              <a:rPr lang="lv-LV" sz="1800" b="1" dirty="0"/>
              <a:t>Jautājumi?</a:t>
            </a:r>
          </a:p>
        </p:txBody>
      </p:sp>
      <p:sp>
        <p:nvSpPr>
          <p:cNvPr id="8" name="Teksta vietturis 7">
            <a:extLst>
              <a:ext uri="{FF2B5EF4-FFF2-40B4-BE49-F238E27FC236}">
                <a16:creationId xmlns:a16="http://schemas.microsoft.com/office/drawing/2014/main" id="{86B83A18-7908-4267-A42A-C46DC9AF1330}"/>
              </a:ext>
            </a:extLst>
          </p:cNvPr>
          <p:cNvSpPr>
            <a:spLocks noGrp="1"/>
          </p:cNvSpPr>
          <p:nvPr>
            <p:ph type="body" sz="quarter" idx="11"/>
          </p:nvPr>
        </p:nvSpPr>
        <p:spPr/>
        <p:txBody>
          <a:bodyPr/>
          <a:lstStyle/>
          <a:p>
            <a:pPr algn="r"/>
            <a:r>
              <a:rPr lang="lv-LV" dirty="0">
                <a:hlinkClick r:id="rId2"/>
              </a:rPr>
              <a:t>Arvids.Ozols@zm.gov.lv</a:t>
            </a:r>
            <a:endParaRPr lang="lv-LV" dirty="0"/>
          </a:p>
          <a:p>
            <a:pPr algn="r"/>
            <a:r>
              <a:rPr lang="lv-LV" dirty="0">
                <a:hlinkClick r:id="rId3"/>
              </a:rPr>
              <a:t>zm@zm.gov.lv</a:t>
            </a:r>
            <a:endParaRPr lang="lv-LV" dirty="0"/>
          </a:p>
          <a:p>
            <a:pPr algn="r"/>
            <a:endParaRPr lang="lv-LV" dirty="0"/>
          </a:p>
          <a:p>
            <a:pPr algn="r"/>
            <a:endParaRPr lang="lv-LV" dirty="0"/>
          </a:p>
        </p:txBody>
      </p:sp>
      <p:sp>
        <p:nvSpPr>
          <p:cNvPr id="6" name="Slaida numura vietturis 5">
            <a:extLst>
              <a:ext uri="{FF2B5EF4-FFF2-40B4-BE49-F238E27FC236}">
                <a16:creationId xmlns:a16="http://schemas.microsoft.com/office/drawing/2014/main" id="{3AEA1969-D04A-4293-AE07-82F3CE8BD015}"/>
              </a:ext>
            </a:extLst>
          </p:cNvPr>
          <p:cNvSpPr>
            <a:spLocks noGrp="1"/>
          </p:cNvSpPr>
          <p:nvPr>
            <p:ph type="sldNum" sz="quarter" idx="4294967295"/>
          </p:nvPr>
        </p:nvSpPr>
        <p:spPr>
          <a:xfrm>
            <a:off x="8839200" y="6324600"/>
            <a:ext cx="304800" cy="304800"/>
          </a:xfrm>
        </p:spPr>
        <p:txBody>
          <a:bodyPr/>
          <a:lstStyle/>
          <a:p>
            <a:pPr>
              <a:defRPr/>
            </a:pPr>
            <a:fld id="{3F145C17-0790-4DE9-9FFF-FF94760C83AB}" type="slidenum">
              <a:rPr lang="en-US" altLang="en-US" smtClean="0"/>
              <a:pPr>
                <a:defRPr/>
              </a:pPr>
              <a:t>38</a:t>
            </a:fld>
            <a:endParaRPr lang="en-US" altLang="en-US"/>
          </a:p>
        </p:txBody>
      </p:sp>
    </p:spTree>
    <p:extLst>
      <p:ext uri="{BB962C8B-B14F-4D97-AF65-F5344CB8AC3E}">
        <p14:creationId xmlns:p14="http://schemas.microsoft.com/office/powerpoint/2010/main" val="2048036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A25F25B-8E00-45EE-A1CC-3068AB669474}"/>
              </a:ext>
            </a:extLst>
          </p:cNvPr>
          <p:cNvSpPr>
            <a:spLocks noGrp="1"/>
          </p:cNvSpPr>
          <p:nvPr>
            <p:ph type="title"/>
          </p:nvPr>
        </p:nvSpPr>
        <p:spPr>
          <a:xfrm>
            <a:off x="2057400" y="381000"/>
            <a:ext cx="6629400" cy="1036642"/>
          </a:xfrm>
        </p:spPr>
        <p:txBody>
          <a:bodyPr/>
          <a:lstStyle/>
          <a:p>
            <a:r>
              <a:rPr lang="lv-LV" dirty="0"/>
              <a:t>Meža nozares raksturojums – resursu apjoms (I)</a:t>
            </a:r>
          </a:p>
        </p:txBody>
      </p:sp>
      <p:sp>
        <p:nvSpPr>
          <p:cNvPr id="6" name="Slaida numura vietturis 5">
            <a:extLst>
              <a:ext uri="{FF2B5EF4-FFF2-40B4-BE49-F238E27FC236}">
                <a16:creationId xmlns:a16="http://schemas.microsoft.com/office/drawing/2014/main" id="{656636B1-C189-427F-9803-449C6AFDA18A}"/>
              </a:ext>
            </a:extLst>
          </p:cNvPr>
          <p:cNvSpPr>
            <a:spLocks noGrp="1"/>
          </p:cNvSpPr>
          <p:nvPr>
            <p:ph type="sldNum" sz="quarter" idx="13"/>
          </p:nvPr>
        </p:nvSpPr>
        <p:spPr/>
        <p:txBody>
          <a:bodyPr/>
          <a:lstStyle/>
          <a:p>
            <a:pPr>
              <a:defRPr/>
            </a:pPr>
            <a:fld id="{CC20AAD8-844E-432A-9347-57EBF0D1206E}" type="slidenum">
              <a:rPr lang="en-US" altLang="en-US" smtClean="0"/>
              <a:pPr>
                <a:defRPr/>
              </a:pPr>
              <a:t>4</a:t>
            </a:fld>
            <a:endParaRPr lang="en-US" altLang="en-US"/>
          </a:p>
        </p:txBody>
      </p:sp>
      <p:graphicFrame>
        <p:nvGraphicFramePr>
          <p:cNvPr id="7" name="Satura vietturis 6">
            <a:extLst>
              <a:ext uri="{FF2B5EF4-FFF2-40B4-BE49-F238E27FC236}">
                <a16:creationId xmlns:a16="http://schemas.microsoft.com/office/drawing/2014/main" id="{00000000-0008-0000-0000-000004000000}"/>
              </a:ext>
            </a:extLst>
          </p:cNvPr>
          <p:cNvGraphicFramePr>
            <a:graphicFrameLocks noGrp="1"/>
          </p:cNvGraphicFramePr>
          <p:nvPr>
            <p:ph idx="1"/>
            <p:extLst>
              <p:ext uri="{D42A27DB-BD31-4B8C-83A1-F6EECF244321}">
                <p14:modId xmlns:p14="http://schemas.microsoft.com/office/powerpoint/2010/main" val="1565248545"/>
              </p:ext>
            </p:extLst>
          </p:nvPr>
        </p:nvGraphicFramePr>
        <p:xfrm>
          <a:off x="1212574" y="1172817"/>
          <a:ext cx="7543800" cy="56851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94804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E63E433-0188-4C00-A01B-4CC07220A394}"/>
              </a:ext>
            </a:extLst>
          </p:cNvPr>
          <p:cNvSpPr>
            <a:spLocks noGrp="1"/>
          </p:cNvSpPr>
          <p:nvPr>
            <p:ph type="title"/>
          </p:nvPr>
        </p:nvSpPr>
        <p:spPr>
          <a:xfrm>
            <a:off x="2067339" y="381000"/>
            <a:ext cx="6771861" cy="685795"/>
          </a:xfrm>
        </p:spPr>
        <p:txBody>
          <a:bodyPr/>
          <a:lstStyle/>
          <a:p>
            <a:r>
              <a:rPr lang="lv-LV" dirty="0"/>
              <a:t>Meža nozares raksturojums – resursu apjoms (II)</a:t>
            </a:r>
          </a:p>
        </p:txBody>
      </p:sp>
      <p:sp>
        <p:nvSpPr>
          <p:cNvPr id="6" name="Slaida numura vietturis 5">
            <a:extLst>
              <a:ext uri="{FF2B5EF4-FFF2-40B4-BE49-F238E27FC236}">
                <a16:creationId xmlns:a16="http://schemas.microsoft.com/office/drawing/2014/main" id="{13CAE534-8D58-4636-A09F-77AD58DD5DE7}"/>
              </a:ext>
            </a:extLst>
          </p:cNvPr>
          <p:cNvSpPr>
            <a:spLocks noGrp="1"/>
          </p:cNvSpPr>
          <p:nvPr>
            <p:ph type="sldNum" sz="quarter" idx="13"/>
          </p:nvPr>
        </p:nvSpPr>
        <p:spPr/>
        <p:txBody>
          <a:bodyPr/>
          <a:lstStyle/>
          <a:p>
            <a:pPr>
              <a:defRPr/>
            </a:pPr>
            <a:fld id="{CC20AAD8-844E-432A-9347-57EBF0D1206E}" type="slidenum">
              <a:rPr lang="en-US" altLang="en-US" smtClean="0"/>
              <a:pPr>
                <a:defRPr/>
              </a:pPr>
              <a:t>5</a:t>
            </a:fld>
            <a:endParaRPr lang="en-US" altLang="en-US"/>
          </a:p>
        </p:txBody>
      </p:sp>
      <p:graphicFrame>
        <p:nvGraphicFramePr>
          <p:cNvPr id="12" name="Satura vietturis 11">
            <a:extLst>
              <a:ext uri="{FF2B5EF4-FFF2-40B4-BE49-F238E27FC236}">
                <a16:creationId xmlns:a16="http://schemas.microsoft.com/office/drawing/2014/main" id="{00000000-0008-0000-0300-000003000000}"/>
              </a:ext>
            </a:extLst>
          </p:cNvPr>
          <p:cNvGraphicFramePr>
            <a:graphicFrameLocks noGrp="1"/>
          </p:cNvGraphicFramePr>
          <p:nvPr>
            <p:ph idx="1"/>
            <p:extLst>
              <p:ext uri="{D42A27DB-BD31-4B8C-83A1-F6EECF244321}">
                <p14:modId xmlns:p14="http://schemas.microsoft.com/office/powerpoint/2010/main" val="4034987784"/>
              </p:ext>
            </p:extLst>
          </p:nvPr>
        </p:nvGraphicFramePr>
        <p:xfrm>
          <a:off x="165652" y="1417642"/>
          <a:ext cx="6096000" cy="43735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Diagramma 12">
            <a:extLst>
              <a:ext uri="{FF2B5EF4-FFF2-40B4-BE49-F238E27FC236}">
                <a16:creationId xmlns:a16="http://schemas.microsoft.com/office/drawing/2014/main" id="{00000000-0008-0000-0400-000003000000}"/>
              </a:ext>
            </a:extLst>
          </p:cNvPr>
          <p:cNvGraphicFramePr>
            <a:graphicFrameLocks/>
          </p:cNvGraphicFramePr>
          <p:nvPr>
            <p:extLst>
              <p:ext uri="{D42A27DB-BD31-4B8C-83A1-F6EECF244321}">
                <p14:modId xmlns:p14="http://schemas.microsoft.com/office/powerpoint/2010/main" val="203784498"/>
              </p:ext>
            </p:extLst>
          </p:nvPr>
        </p:nvGraphicFramePr>
        <p:xfrm>
          <a:off x="5118653" y="2736362"/>
          <a:ext cx="4025348" cy="27039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32440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6740007-BCA2-41E9-A535-B21D84339413}"/>
              </a:ext>
            </a:extLst>
          </p:cNvPr>
          <p:cNvSpPr>
            <a:spLocks noGrp="1"/>
          </p:cNvSpPr>
          <p:nvPr>
            <p:ph type="title"/>
          </p:nvPr>
        </p:nvSpPr>
        <p:spPr>
          <a:xfrm>
            <a:off x="1863587" y="391463"/>
            <a:ext cx="7280413" cy="632267"/>
          </a:xfrm>
        </p:spPr>
        <p:txBody>
          <a:bodyPr>
            <a:normAutofit/>
          </a:bodyPr>
          <a:lstStyle/>
          <a:p>
            <a:r>
              <a:rPr lang="lv-LV" dirty="0"/>
              <a:t>Meža nozares raksturojums – resursu izmantošana (I)</a:t>
            </a:r>
          </a:p>
        </p:txBody>
      </p:sp>
      <p:sp>
        <p:nvSpPr>
          <p:cNvPr id="6" name="Slaida numura vietturis 5">
            <a:extLst>
              <a:ext uri="{FF2B5EF4-FFF2-40B4-BE49-F238E27FC236}">
                <a16:creationId xmlns:a16="http://schemas.microsoft.com/office/drawing/2014/main" id="{A652EAAA-E8FB-42B4-AC4F-7C00105C0F04}"/>
              </a:ext>
            </a:extLst>
          </p:cNvPr>
          <p:cNvSpPr>
            <a:spLocks noGrp="1"/>
          </p:cNvSpPr>
          <p:nvPr>
            <p:ph type="sldNum" sz="quarter" idx="13"/>
          </p:nvPr>
        </p:nvSpPr>
        <p:spPr/>
        <p:txBody>
          <a:bodyPr/>
          <a:lstStyle/>
          <a:p>
            <a:pPr>
              <a:defRPr/>
            </a:pPr>
            <a:fld id="{CC20AAD8-844E-432A-9347-57EBF0D1206E}" type="slidenum">
              <a:rPr lang="en-US" altLang="en-US" smtClean="0"/>
              <a:pPr>
                <a:defRPr/>
              </a:pPr>
              <a:t>6</a:t>
            </a:fld>
            <a:endParaRPr lang="en-US" altLang="en-US"/>
          </a:p>
        </p:txBody>
      </p:sp>
      <p:graphicFrame>
        <p:nvGraphicFramePr>
          <p:cNvPr id="8" name="Chart 4">
            <a:extLst>
              <a:ext uri="{FF2B5EF4-FFF2-40B4-BE49-F238E27FC236}">
                <a16:creationId xmlns:a16="http://schemas.microsoft.com/office/drawing/2014/main" id="{4E69A626-FEC0-41B4-B093-2DFD5EEDB1B8}"/>
              </a:ext>
            </a:extLst>
          </p:cNvPr>
          <p:cNvGraphicFramePr>
            <a:graphicFrameLocks noGrp="1"/>
          </p:cNvGraphicFramePr>
          <p:nvPr>
            <p:ph idx="1"/>
            <p:extLst>
              <p:ext uri="{D42A27DB-BD31-4B8C-83A1-F6EECF244321}">
                <p14:modId xmlns:p14="http://schemas.microsoft.com/office/powerpoint/2010/main" val="2860534872"/>
              </p:ext>
            </p:extLst>
          </p:nvPr>
        </p:nvGraphicFramePr>
        <p:xfrm>
          <a:off x="1341783" y="1560443"/>
          <a:ext cx="7497417" cy="5297557"/>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735E56E6-6256-478A-85C7-704CC7304F6F}"/>
              </a:ext>
            </a:extLst>
          </p:cNvPr>
          <p:cNvSpPr txBox="1"/>
          <p:nvPr/>
        </p:nvSpPr>
        <p:spPr>
          <a:xfrm>
            <a:off x="1863587" y="1248577"/>
            <a:ext cx="6440556" cy="338554"/>
          </a:xfrm>
          <a:prstGeom prst="rect">
            <a:avLst/>
          </a:prstGeom>
          <a:noFill/>
        </p:spPr>
        <p:txBody>
          <a:bodyPr wrap="square">
            <a:spAutoFit/>
          </a:bodyPr>
          <a:lstStyle/>
          <a:p>
            <a:r>
              <a:rPr lang="lv-LV" sz="1600" b="1" kern="1200" dirty="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rPr>
              <a:t>Nozares eksporta dinamika un ciršanas apjomi Latvijā</a:t>
            </a:r>
            <a:endParaRPr lang="lv-LV" sz="1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92284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6740007-BCA2-41E9-A535-B21D84339413}"/>
              </a:ext>
            </a:extLst>
          </p:cNvPr>
          <p:cNvSpPr>
            <a:spLocks noGrp="1"/>
          </p:cNvSpPr>
          <p:nvPr>
            <p:ph type="title"/>
          </p:nvPr>
        </p:nvSpPr>
        <p:spPr>
          <a:xfrm>
            <a:off x="1689652" y="381000"/>
            <a:ext cx="7454347" cy="493643"/>
          </a:xfrm>
        </p:spPr>
        <p:txBody>
          <a:bodyPr>
            <a:noAutofit/>
          </a:bodyPr>
          <a:lstStyle/>
          <a:p>
            <a:r>
              <a:rPr lang="lv-LV" sz="1800" dirty="0"/>
              <a:t>Meža nozares raksturojums – resursu izmantošana (II)</a:t>
            </a:r>
          </a:p>
        </p:txBody>
      </p:sp>
      <p:sp>
        <p:nvSpPr>
          <p:cNvPr id="6" name="Slaida numura vietturis 5">
            <a:extLst>
              <a:ext uri="{FF2B5EF4-FFF2-40B4-BE49-F238E27FC236}">
                <a16:creationId xmlns:a16="http://schemas.microsoft.com/office/drawing/2014/main" id="{A652EAAA-E8FB-42B4-AC4F-7C00105C0F04}"/>
              </a:ext>
            </a:extLst>
          </p:cNvPr>
          <p:cNvSpPr>
            <a:spLocks noGrp="1"/>
          </p:cNvSpPr>
          <p:nvPr>
            <p:ph type="sldNum" sz="quarter" idx="13"/>
          </p:nvPr>
        </p:nvSpPr>
        <p:spPr/>
        <p:txBody>
          <a:bodyPr/>
          <a:lstStyle/>
          <a:p>
            <a:pPr>
              <a:defRPr/>
            </a:pPr>
            <a:fld id="{CC20AAD8-844E-432A-9347-57EBF0D1206E}" type="slidenum">
              <a:rPr lang="en-US" altLang="en-US" smtClean="0"/>
              <a:pPr>
                <a:defRPr/>
              </a:pPr>
              <a:t>7</a:t>
            </a:fld>
            <a:endParaRPr lang="en-US" altLang="en-US"/>
          </a:p>
        </p:txBody>
      </p:sp>
      <p:graphicFrame>
        <p:nvGraphicFramePr>
          <p:cNvPr id="7" name="Satura vietturis 6">
            <a:extLst>
              <a:ext uri="{FF2B5EF4-FFF2-40B4-BE49-F238E27FC236}">
                <a16:creationId xmlns:a16="http://schemas.microsoft.com/office/drawing/2014/main" id="{00000000-0008-0000-1600-000004000000}"/>
              </a:ext>
            </a:extLst>
          </p:cNvPr>
          <p:cNvGraphicFramePr>
            <a:graphicFrameLocks noGrp="1"/>
          </p:cNvGraphicFramePr>
          <p:nvPr>
            <p:ph idx="1"/>
            <p:extLst>
              <p:ext uri="{D42A27DB-BD31-4B8C-83A1-F6EECF244321}">
                <p14:modId xmlns:p14="http://schemas.microsoft.com/office/powerpoint/2010/main" val="2454766843"/>
              </p:ext>
            </p:extLst>
          </p:nvPr>
        </p:nvGraphicFramePr>
        <p:xfrm>
          <a:off x="1053549" y="1527312"/>
          <a:ext cx="7454347" cy="53306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02000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6740007-BCA2-41E9-A535-B21D84339413}"/>
              </a:ext>
            </a:extLst>
          </p:cNvPr>
          <p:cNvSpPr>
            <a:spLocks noGrp="1"/>
          </p:cNvSpPr>
          <p:nvPr>
            <p:ph type="title"/>
          </p:nvPr>
        </p:nvSpPr>
        <p:spPr>
          <a:xfrm>
            <a:off x="1928191" y="198783"/>
            <a:ext cx="7215808" cy="854765"/>
          </a:xfrm>
        </p:spPr>
        <p:txBody>
          <a:bodyPr/>
          <a:lstStyle/>
          <a:p>
            <a:r>
              <a:rPr lang="lv-LV" dirty="0"/>
              <a:t>Meža nozares raksturojums – bioloģiskās daudzveidības saglabāšana (I)</a:t>
            </a:r>
          </a:p>
        </p:txBody>
      </p:sp>
      <p:sp>
        <p:nvSpPr>
          <p:cNvPr id="6" name="Slaida numura vietturis 5">
            <a:extLst>
              <a:ext uri="{FF2B5EF4-FFF2-40B4-BE49-F238E27FC236}">
                <a16:creationId xmlns:a16="http://schemas.microsoft.com/office/drawing/2014/main" id="{A652EAAA-E8FB-42B4-AC4F-7C00105C0F04}"/>
              </a:ext>
            </a:extLst>
          </p:cNvPr>
          <p:cNvSpPr>
            <a:spLocks noGrp="1"/>
          </p:cNvSpPr>
          <p:nvPr>
            <p:ph type="sldNum" sz="quarter" idx="13"/>
          </p:nvPr>
        </p:nvSpPr>
        <p:spPr/>
        <p:txBody>
          <a:bodyPr/>
          <a:lstStyle/>
          <a:p>
            <a:pPr>
              <a:defRPr/>
            </a:pPr>
            <a:fld id="{CC20AAD8-844E-432A-9347-57EBF0D1206E}" type="slidenum">
              <a:rPr lang="en-US" altLang="en-US" smtClean="0"/>
              <a:pPr>
                <a:defRPr/>
              </a:pPr>
              <a:t>8</a:t>
            </a:fld>
            <a:endParaRPr lang="en-US" altLang="en-US"/>
          </a:p>
        </p:txBody>
      </p:sp>
      <p:graphicFrame>
        <p:nvGraphicFramePr>
          <p:cNvPr id="8" name="Satura vietturis 7">
            <a:extLst>
              <a:ext uri="{FF2B5EF4-FFF2-40B4-BE49-F238E27FC236}">
                <a16:creationId xmlns:a16="http://schemas.microsoft.com/office/drawing/2014/main" id="{00000000-0008-0000-1B00-000002000000}"/>
              </a:ext>
            </a:extLst>
          </p:cNvPr>
          <p:cNvGraphicFramePr>
            <a:graphicFrameLocks noGrp="1"/>
          </p:cNvGraphicFramePr>
          <p:nvPr>
            <p:ph idx="1"/>
            <p:extLst>
              <p:ext uri="{D42A27DB-BD31-4B8C-83A1-F6EECF244321}">
                <p14:modId xmlns:p14="http://schemas.microsoft.com/office/powerpoint/2010/main" val="669152517"/>
              </p:ext>
            </p:extLst>
          </p:nvPr>
        </p:nvGraphicFramePr>
        <p:xfrm>
          <a:off x="1679713" y="1451113"/>
          <a:ext cx="7159487" cy="51418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3094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6740007-BCA2-41E9-A535-B21D84339413}"/>
              </a:ext>
            </a:extLst>
          </p:cNvPr>
          <p:cNvSpPr>
            <a:spLocks noGrp="1"/>
          </p:cNvSpPr>
          <p:nvPr>
            <p:ph type="title"/>
          </p:nvPr>
        </p:nvSpPr>
        <p:spPr>
          <a:xfrm>
            <a:off x="2292626" y="112644"/>
            <a:ext cx="6096000" cy="1036642"/>
          </a:xfrm>
        </p:spPr>
        <p:txBody>
          <a:bodyPr/>
          <a:lstStyle/>
          <a:p>
            <a:r>
              <a:rPr lang="lv-LV" dirty="0"/>
              <a:t>Meža nozares raksturojums – bioloģiskās daudzveidības saglabāšana (II)</a:t>
            </a:r>
          </a:p>
        </p:txBody>
      </p:sp>
      <p:sp>
        <p:nvSpPr>
          <p:cNvPr id="6" name="Slaida numura vietturis 5">
            <a:extLst>
              <a:ext uri="{FF2B5EF4-FFF2-40B4-BE49-F238E27FC236}">
                <a16:creationId xmlns:a16="http://schemas.microsoft.com/office/drawing/2014/main" id="{A652EAAA-E8FB-42B4-AC4F-7C00105C0F04}"/>
              </a:ext>
            </a:extLst>
          </p:cNvPr>
          <p:cNvSpPr>
            <a:spLocks noGrp="1"/>
          </p:cNvSpPr>
          <p:nvPr>
            <p:ph type="sldNum" sz="quarter" idx="13"/>
          </p:nvPr>
        </p:nvSpPr>
        <p:spPr/>
        <p:txBody>
          <a:bodyPr/>
          <a:lstStyle/>
          <a:p>
            <a:pPr>
              <a:defRPr/>
            </a:pPr>
            <a:fld id="{CC20AAD8-844E-432A-9347-57EBF0D1206E}" type="slidenum">
              <a:rPr lang="en-US" altLang="en-US" smtClean="0"/>
              <a:pPr>
                <a:defRPr/>
              </a:pPr>
              <a:t>9</a:t>
            </a:fld>
            <a:endParaRPr lang="en-US" altLang="en-US"/>
          </a:p>
        </p:txBody>
      </p:sp>
      <p:graphicFrame>
        <p:nvGraphicFramePr>
          <p:cNvPr id="7" name="Chart 1">
            <a:extLst>
              <a:ext uri="{FF2B5EF4-FFF2-40B4-BE49-F238E27FC236}">
                <a16:creationId xmlns:a16="http://schemas.microsoft.com/office/drawing/2014/main" id="{41A08C82-4CDB-4B2B-AD21-907C3C61AEB5}"/>
              </a:ext>
            </a:extLst>
          </p:cNvPr>
          <p:cNvGraphicFramePr>
            <a:graphicFrameLocks noGrp="1"/>
          </p:cNvGraphicFramePr>
          <p:nvPr>
            <p:ph idx="1"/>
            <p:extLst>
              <p:ext uri="{D42A27DB-BD31-4B8C-83A1-F6EECF244321}">
                <p14:modId xmlns:p14="http://schemas.microsoft.com/office/powerpoint/2010/main" val="1685835584"/>
              </p:ext>
            </p:extLst>
          </p:nvPr>
        </p:nvGraphicFramePr>
        <p:xfrm>
          <a:off x="1371601" y="1417642"/>
          <a:ext cx="7315200" cy="54403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13155724"/>
      </p:ext>
    </p:extLst>
  </p:cSld>
  <p:clrMapOvr>
    <a:masterClrMapping/>
  </p:clrMapOvr>
</p:sld>
</file>

<file path=ppt/theme/theme1.xml><?xml version="1.0" encoding="utf-8"?>
<a:theme xmlns:a="http://schemas.openxmlformats.org/drawingml/2006/main" name="89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89_Prezentacija_templateLV</Template>
  <TotalTime>7243</TotalTime>
  <Words>2531</Words>
  <Application>Microsoft Office PowerPoint</Application>
  <PresentationFormat>On-screen Show (4:3)</PresentationFormat>
  <Paragraphs>344</Paragraphs>
  <Slides>38</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Calibri</vt:lpstr>
      <vt:lpstr>Calibri Light</vt:lpstr>
      <vt:lpstr>Times New Roman</vt:lpstr>
      <vt:lpstr>Verdana</vt:lpstr>
      <vt:lpstr>Wingdings</vt:lpstr>
      <vt:lpstr>89_Prezentacija_templateLV</vt:lpstr>
      <vt:lpstr>Par Meža nozares attīstības stratēģijas  2021.-2030. (2050.) izstrādes gaitu</vt:lpstr>
      <vt:lpstr>Izstrādes posmi</vt:lpstr>
      <vt:lpstr>Ilgtspējīga meža apsaimniekošanas monitorings</vt:lpstr>
      <vt:lpstr>Meža nozares raksturojums – resursu apjoms (I)</vt:lpstr>
      <vt:lpstr>Meža nozares raksturojums – resursu apjoms (II)</vt:lpstr>
      <vt:lpstr>Meža nozares raksturojums – resursu izmantošana (I)</vt:lpstr>
      <vt:lpstr>Meža nozares raksturojums – resursu izmantošana (II)</vt:lpstr>
      <vt:lpstr>Meža nozares raksturojums – bioloģiskās daudzveidības saglabāšana (I)</vt:lpstr>
      <vt:lpstr>Meža nozares raksturojums – bioloģiskās daudzveidības saglabāšana (II)</vt:lpstr>
      <vt:lpstr>Meža nozares raksturojums – ieguldījums ekonomikā (I)</vt:lpstr>
      <vt:lpstr>Meža nozares raksturojums – ieguldījums ekonomikā (II)</vt:lpstr>
      <vt:lpstr>Meža un saistīto nozaru attīstības pamatnostādnēs 2015.-2020. sasniegtais (esošā situācija)</vt:lpstr>
      <vt:lpstr>ES līmeņa izaicinājumi Meža un saistīto nozaru attīstības stratēģijas perspektīvai 2030/2050 </vt:lpstr>
      <vt:lpstr>ES līmeņa izaicinājumi 2030/2050 </vt:lpstr>
      <vt:lpstr>ES līmeņa izaicinājumi 2030/2050    </vt:lpstr>
      <vt:lpstr>ES līmeņa izaicinājumi 2030/2050 </vt:lpstr>
      <vt:lpstr>ES līmeņa izaicinājumi 2030/2050</vt:lpstr>
      <vt:lpstr>ES līmeņa izaicinājumi 2030/2050 </vt:lpstr>
      <vt:lpstr>Meža nozares stratēģiskie mērķi (izvirzīti diskusijās meža nozares interešu grupās)</vt:lpstr>
      <vt:lpstr>Meža un saistīto nozaru attīstības mērķu perspektīva 2030/2050 </vt:lpstr>
      <vt:lpstr>Iespēju modelēšana iesaistot LVMI «Silava» zinātniekus</vt:lpstr>
      <vt:lpstr>Modelētie scenāriji un to nosacījumi Bioloģiskās daudzveidības stratēģijas mērķu sasniegšanai</vt:lpstr>
      <vt:lpstr>Mežu platības, kurās nav mežsaimniecības aprobežojumi</vt:lpstr>
      <vt:lpstr>Rezultāti – sugu sastāvs</vt:lpstr>
      <vt:lpstr>PowerPoint Presentation</vt:lpstr>
      <vt:lpstr>Rezultāti – augošu koku krāja mežaudzēs (2)</vt:lpstr>
      <vt:lpstr>Zemes apsaimniekošanas scenāriji Klimata mērķu sasniegšanai</vt:lpstr>
      <vt:lpstr>Papildus darbības ārpus meža</vt:lpstr>
      <vt:lpstr>Mērķtiecīgas meža apsaimniekošanas scenārijs - nosacījumi</vt:lpstr>
      <vt:lpstr>Mērķtiecīga meža apsaimniekošana un organisko augšņu apmežošana</vt:lpstr>
      <vt:lpstr>Rezultāti – izaudzētais apjoms</vt:lpstr>
      <vt:lpstr>Darbības klimatneitralitātes mērķu sasniegšanai</vt:lpstr>
      <vt:lpstr>Meža un saistīto nozaru attīstība 2021-2030 (ar skatu ilgtermiņā līdz 2050.gadam)   SATURS</vt:lpstr>
      <vt:lpstr>Rezultatīvie rādītāji – mērķu matrica (I) </vt:lpstr>
      <vt:lpstr>Rezultatīvie rādītāji – mērķu matrica (II) </vt:lpstr>
      <vt:lpstr>Rezultatīvie rādītāji – mērķu matrica (III) </vt:lpstr>
      <vt:lpstr>Izstrādājam kopsolī ar klimata, enerģijas, dabas aizsardzības politiku procesiem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Dagnija</dc:creator>
  <cp:lastModifiedBy>Arvīds Ozols</cp:lastModifiedBy>
  <cp:revision>392</cp:revision>
  <cp:lastPrinted>2020-11-24T07:55:07Z</cp:lastPrinted>
  <dcterms:created xsi:type="dcterms:W3CDTF">2014-11-20T14:46:47Z</dcterms:created>
  <dcterms:modified xsi:type="dcterms:W3CDTF">2022-02-09T09:43:15Z</dcterms:modified>
</cp:coreProperties>
</file>